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96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97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86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93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82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98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94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83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90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99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88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95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84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91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notesSlides/notesSlide89.xml" ContentType="application/vnd.openxmlformats-officedocument.presentationml.notes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notesSlides/notesSlide78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92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  <Override PartName="/ppt/notesSlides/notesSlide81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01"/>
  </p:notesMasterIdLst>
  <p:sldIdLst>
    <p:sldId id="256" r:id="rId2"/>
    <p:sldId id="459" r:id="rId3"/>
    <p:sldId id="460" r:id="rId4"/>
    <p:sldId id="479" r:id="rId5"/>
    <p:sldId id="465" r:id="rId6"/>
    <p:sldId id="438" r:id="rId7"/>
    <p:sldId id="461" r:id="rId8"/>
    <p:sldId id="466" r:id="rId9"/>
    <p:sldId id="467" r:id="rId10"/>
    <p:sldId id="468" r:id="rId11"/>
    <p:sldId id="469" r:id="rId12"/>
    <p:sldId id="470" r:id="rId13"/>
    <p:sldId id="463" r:id="rId14"/>
    <p:sldId id="608" r:id="rId15"/>
    <p:sldId id="605" r:id="rId16"/>
    <p:sldId id="606" r:id="rId17"/>
    <p:sldId id="607" r:id="rId18"/>
    <p:sldId id="613" r:id="rId19"/>
    <p:sldId id="475" r:id="rId20"/>
    <p:sldId id="476" r:id="rId21"/>
    <p:sldId id="636" r:id="rId22"/>
    <p:sldId id="614" r:id="rId23"/>
    <p:sldId id="585" r:id="rId24"/>
    <p:sldId id="586" r:id="rId25"/>
    <p:sldId id="589" r:id="rId26"/>
    <p:sldId id="620" r:id="rId27"/>
    <p:sldId id="587" r:id="rId28"/>
    <p:sldId id="637" r:id="rId29"/>
    <p:sldId id="639" r:id="rId30"/>
    <p:sldId id="638" r:id="rId31"/>
    <p:sldId id="618" r:id="rId32"/>
    <p:sldId id="462" r:id="rId33"/>
    <p:sldId id="480" r:id="rId34"/>
    <p:sldId id="473" r:id="rId35"/>
    <p:sldId id="621" r:id="rId36"/>
    <p:sldId id="622" r:id="rId37"/>
    <p:sldId id="490" r:id="rId38"/>
    <p:sldId id="641" r:id="rId39"/>
    <p:sldId id="525" r:id="rId40"/>
    <p:sldId id="526" r:id="rId41"/>
    <p:sldId id="527" r:id="rId42"/>
    <p:sldId id="528" r:id="rId43"/>
    <p:sldId id="610" r:id="rId44"/>
    <p:sldId id="529" r:id="rId45"/>
    <p:sldId id="530" r:id="rId46"/>
    <p:sldId id="535" r:id="rId47"/>
    <p:sldId id="540" r:id="rId48"/>
    <p:sldId id="541" r:id="rId49"/>
    <p:sldId id="536" r:id="rId50"/>
    <p:sldId id="537" r:id="rId51"/>
    <p:sldId id="538" r:id="rId52"/>
    <p:sldId id="542" r:id="rId53"/>
    <p:sldId id="543" r:id="rId54"/>
    <p:sldId id="539" r:id="rId55"/>
    <p:sldId id="544" r:id="rId56"/>
    <p:sldId id="545" r:id="rId57"/>
    <p:sldId id="546" r:id="rId58"/>
    <p:sldId id="623" r:id="rId59"/>
    <p:sldId id="624" r:id="rId60"/>
    <p:sldId id="625" r:id="rId61"/>
    <p:sldId id="626" r:id="rId62"/>
    <p:sldId id="627" r:id="rId63"/>
    <p:sldId id="491" r:id="rId64"/>
    <p:sldId id="501" r:id="rId65"/>
    <p:sldId id="551" r:id="rId66"/>
    <p:sldId id="552" r:id="rId67"/>
    <p:sldId id="554" r:id="rId68"/>
    <p:sldId id="555" r:id="rId69"/>
    <p:sldId id="556" r:id="rId70"/>
    <p:sldId id="557" r:id="rId71"/>
    <p:sldId id="559" r:id="rId72"/>
    <p:sldId id="628" r:id="rId73"/>
    <p:sldId id="629" r:id="rId74"/>
    <p:sldId id="630" r:id="rId75"/>
    <p:sldId id="492" r:id="rId76"/>
    <p:sldId id="507" r:id="rId77"/>
    <p:sldId id="567" r:id="rId78"/>
    <p:sldId id="570" r:id="rId79"/>
    <p:sldId id="571" r:id="rId80"/>
    <p:sldId id="569" r:id="rId81"/>
    <p:sldId id="572" r:id="rId82"/>
    <p:sldId id="574" r:id="rId83"/>
    <p:sldId id="575" r:id="rId84"/>
    <p:sldId id="632" r:id="rId85"/>
    <p:sldId id="633" r:id="rId86"/>
    <p:sldId id="631" r:id="rId87"/>
    <p:sldId id="474" r:id="rId88"/>
    <p:sldId id="511" r:id="rId89"/>
    <p:sldId id="493" r:id="rId90"/>
    <p:sldId id="495" r:id="rId91"/>
    <p:sldId id="496" r:id="rId92"/>
    <p:sldId id="494" r:id="rId93"/>
    <p:sldId id="577" r:id="rId94"/>
    <p:sldId id="578" r:id="rId95"/>
    <p:sldId id="579" r:id="rId96"/>
    <p:sldId id="634" r:id="rId97"/>
    <p:sldId id="635" r:id="rId98"/>
    <p:sldId id="640" r:id="rId99"/>
    <p:sldId id="506" r:id="rId100"/>
  </p:sldIdLst>
  <p:sldSz cx="9144000" cy="6858000" type="screen4x3"/>
  <p:notesSz cx="7099300" cy="102346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33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it-IT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endParaRPr lang="it-IT"/>
          </a:p>
        </p:txBody>
      </p:sp>
      <p:sp>
        <p:nvSpPr>
          <p:cNvPr id="553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endParaRPr lang="it-IT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fld id="{9FEF75F2-811F-46F6-8F9F-10B8238119CE}" type="slidenum">
              <a:rPr lang="it-IT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1DDF4-6A77-4162-8812-1C24CFF7D595}" type="slidenum">
              <a:rPr lang="it-IT"/>
              <a:pPr/>
              <a:t>1</a:t>
            </a:fld>
            <a:endParaRPr lang="it-IT"/>
          </a:p>
        </p:txBody>
      </p:sp>
      <p:sp>
        <p:nvSpPr>
          <p:cNvPr id="4444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10F40F-B13A-4090-800E-50DB3A49D12E}" type="slidenum">
              <a:rPr lang="it-IT"/>
              <a:pPr/>
              <a:t>10</a:t>
            </a:fld>
            <a:endParaRPr lang="it-IT"/>
          </a:p>
        </p:txBody>
      </p:sp>
      <p:sp>
        <p:nvSpPr>
          <p:cNvPr id="4536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3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8E6F7-95C8-4CFC-94E4-7C55D3C34246}" type="slidenum">
              <a:rPr lang="it-IT"/>
              <a:pPr/>
              <a:t>11</a:t>
            </a:fld>
            <a:endParaRPr lang="it-IT"/>
          </a:p>
        </p:txBody>
      </p:sp>
      <p:sp>
        <p:nvSpPr>
          <p:cNvPr id="4546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8C7B9D-503A-4D81-8E40-3BEE51F93C0A}" type="slidenum">
              <a:rPr lang="it-IT"/>
              <a:pPr/>
              <a:t>12</a:t>
            </a:fld>
            <a:endParaRPr lang="it-IT"/>
          </a:p>
        </p:txBody>
      </p:sp>
      <p:sp>
        <p:nvSpPr>
          <p:cNvPr id="4556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5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FA356E-4A6B-4DAD-8BCA-4237AF80C678}" type="slidenum">
              <a:rPr lang="it-IT"/>
              <a:pPr/>
              <a:t>13</a:t>
            </a:fld>
            <a:endParaRPr lang="it-IT"/>
          </a:p>
        </p:txBody>
      </p:sp>
      <p:sp>
        <p:nvSpPr>
          <p:cNvPr id="4567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6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CC223-0425-4C15-A46A-003EADD53056}" type="slidenum">
              <a:rPr lang="it-IT"/>
              <a:pPr/>
              <a:t>14</a:t>
            </a:fld>
            <a:endParaRPr lang="it-IT"/>
          </a:p>
        </p:txBody>
      </p:sp>
      <p:sp>
        <p:nvSpPr>
          <p:cNvPr id="4577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7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BF833F-4CA9-41D1-8963-6C480E028A9D}" type="slidenum">
              <a:rPr lang="it-IT"/>
              <a:pPr/>
              <a:t>15</a:t>
            </a:fld>
            <a:endParaRPr lang="it-IT"/>
          </a:p>
        </p:txBody>
      </p:sp>
      <p:sp>
        <p:nvSpPr>
          <p:cNvPr id="4587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784554-E968-414A-8E9C-E9EAF392F43B}" type="slidenum">
              <a:rPr lang="it-IT"/>
              <a:pPr/>
              <a:t>16</a:t>
            </a:fld>
            <a:endParaRPr lang="it-IT"/>
          </a:p>
        </p:txBody>
      </p:sp>
      <p:sp>
        <p:nvSpPr>
          <p:cNvPr id="4597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E7FDDBA-936B-4BA1-80FB-A5CAD5DDE01A}" type="slidenum">
              <a:rPr lang="it-IT"/>
              <a:pPr/>
              <a:t>17</a:t>
            </a:fld>
            <a:endParaRPr lang="it-IT"/>
          </a:p>
        </p:txBody>
      </p:sp>
      <p:sp>
        <p:nvSpPr>
          <p:cNvPr id="4608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78652-A3AE-4CE1-8929-9D3D00F01AAA}" type="slidenum">
              <a:rPr lang="it-IT"/>
              <a:pPr/>
              <a:t>18</a:t>
            </a:fld>
            <a:endParaRPr lang="it-IT"/>
          </a:p>
        </p:txBody>
      </p:sp>
      <p:sp>
        <p:nvSpPr>
          <p:cNvPr id="4618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1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07F7DD-2959-4675-95C2-ED3EFF00F386}" type="slidenum">
              <a:rPr lang="it-IT"/>
              <a:pPr/>
              <a:t>19</a:t>
            </a:fld>
            <a:endParaRPr lang="it-IT"/>
          </a:p>
        </p:txBody>
      </p:sp>
      <p:sp>
        <p:nvSpPr>
          <p:cNvPr id="4628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ADFE2E-0BC1-40BC-AA4E-41A1BC4186F0}" type="slidenum">
              <a:rPr lang="it-IT"/>
              <a:pPr/>
              <a:t>2</a:t>
            </a:fld>
            <a:endParaRPr lang="it-IT"/>
          </a:p>
        </p:txBody>
      </p:sp>
      <p:sp>
        <p:nvSpPr>
          <p:cNvPr id="4454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C8F8DC-2286-45C7-B43E-9F164C409D39}" type="slidenum">
              <a:rPr lang="it-IT"/>
              <a:pPr/>
              <a:t>20</a:t>
            </a:fld>
            <a:endParaRPr lang="it-IT"/>
          </a:p>
        </p:txBody>
      </p:sp>
      <p:sp>
        <p:nvSpPr>
          <p:cNvPr id="4638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3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17E440-4BA3-45B7-9E3E-A16DA219E469}" type="slidenum">
              <a:rPr lang="it-IT"/>
              <a:pPr/>
              <a:t>21</a:t>
            </a:fld>
            <a:endParaRPr lang="it-IT"/>
          </a:p>
        </p:txBody>
      </p:sp>
      <p:sp>
        <p:nvSpPr>
          <p:cNvPr id="4648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A2870F-8EE7-4330-B230-6D5A07485CA7}" type="slidenum">
              <a:rPr lang="it-IT"/>
              <a:pPr/>
              <a:t>22</a:t>
            </a:fld>
            <a:endParaRPr lang="it-IT"/>
          </a:p>
        </p:txBody>
      </p:sp>
      <p:sp>
        <p:nvSpPr>
          <p:cNvPr id="4659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5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36A91B-2CDB-455F-AC16-72CA9CA8A913}" type="slidenum">
              <a:rPr lang="it-IT"/>
              <a:pPr/>
              <a:t>23</a:t>
            </a:fld>
            <a:endParaRPr lang="it-IT"/>
          </a:p>
        </p:txBody>
      </p:sp>
      <p:sp>
        <p:nvSpPr>
          <p:cNvPr id="4669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6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9DEC3F-A793-471B-ABF8-7D911B9F1C34}" type="slidenum">
              <a:rPr lang="it-IT"/>
              <a:pPr/>
              <a:t>24</a:t>
            </a:fld>
            <a:endParaRPr lang="it-IT"/>
          </a:p>
        </p:txBody>
      </p:sp>
      <p:sp>
        <p:nvSpPr>
          <p:cNvPr id="4679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ED93BA-E4CA-43F0-9323-7F029804DEF2}" type="slidenum">
              <a:rPr lang="it-IT"/>
              <a:pPr/>
              <a:t>25</a:t>
            </a:fld>
            <a:endParaRPr lang="it-IT"/>
          </a:p>
        </p:txBody>
      </p:sp>
      <p:sp>
        <p:nvSpPr>
          <p:cNvPr id="4689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68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43B6A-469B-482B-9AB5-E9E386DBD487}" type="slidenum">
              <a:rPr lang="it-IT"/>
              <a:pPr/>
              <a:t>26</a:t>
            </a:fld>
            <a:endParaRPr lang="it-IT"/>
          </a:p>
        </p:txBody>
      </p:sp>
      <p:sp>
        <p:nvSpPr>
          <p:cNvPr id="4700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1A6B6B-EE8D-4415-AAD4-9140A3462D32}" type="slidenum">
              <a:rPr lang="it-IT"/>
              <a:pPr/>
              <a:t>27</a:t>
            </a:fld>
            <a:endParaRPr lang="it-IT"/>
          </a:p>
        </p:txBody>
      </p:sp>
      <p:sp>
        <p:nvSpPr>
          <p:cNvPr id="4710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1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506107-0908-4B0D-8450-E2DC9F8735A0}" type="slidenum">
              <a:rPr lang="it-IT"/>
              <a:pPr/>
              <a:t>28</a:t>
            </a:fld>
            <a:endParaRPr lang="it-IT"/>
          </a:p>
        </p:txBody>
      </p:sp>
      <p:sp>
        <p:nvSpPr>
          <p:cNvPr id="4720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7F564-AA11-4366-A3DB-F7851FEDFA52}" type="slidenum">
              <a:rPr lang="it-IT"/>
              <a:pPr/>
              <a:t>29</a:t>
            </a:fld>
            <a:endParaRPr lang="it-IT"/>
          </a:p>
        </p:txBody>
      </p:sp>
      <p:sp>
        <p:nvSpPr>
          <p:cNvPr id="4730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3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2E1B25-0665-4D8E-AF2A-364DA1F733D4}" type="slidenum">
              <a:rPr lang="it-IT"/>
              <a:pPr/>
              <a:t>3</a:t>
            </a:fld>
            <a:endParaRPr lang="it-IT"/>
          </a:p>
        </p:txBody>
      </p:sp>
      <p:sp>
        <p:nvSpPr>
          <p:cNvPr id="4464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21F15-AF0D-4E4D-A4FF-88A489B0D3A7}" type="slidenum">
              <a:rPr lang="it-IT"/>
              <a:pPr/>
              <a:t>30</a:t>
            </a:fld>
            <a:endParaRPr lang="it-IT"/>
          </a:p>
        </p:txBody>
      </p:sp>
      <p:sp>
        <p:nvSpPr>
          <p:cNvPr id="4741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6D8ADC-4DBD-4D25-AAAD-9FDC99FDFE53}" type="slidenum">
              <a:rPr lang="it-IT"/>
              <a:pPr/>
              <a:t>31</a:t>
            </a:fld>
            <a:endParaRPr lang="it-IT"/>
          </a:p>
        </p:txBody>
      </p:sp>
      <p:sp>
        <p:nvSpPr>
          <p:cNvPr id="4751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C22054-D172-4258-9AD3-EE4028AEB3F6}" type="slidenum">
              <a:rPr lang="it-IT"/>
              <a:pPr/>
              <a:t>32</a:t>
            </a:fld>
            <a:endParaRPr lang="it-IT"/>
          </a:p>
        </p:txBody>
      </p:sp>
      <p:sp>
        <p:nvSpPr>
          <p:cNvPr id="4761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97B054-4D24-44F7-BF66-D148B45624DF}" type="slidenum">
              <a:rPr lang="it-IT"/>
              <a:pPr/>
              <a:t>33</a:t>
            </a:fld>
            <a:endParaRPr lang="it-IT"/>
          </a:p>
        </p:txBody>
      </p:sp>
      <p:sp>
        <p:nvSpPr>
          <p:cNvPr id="272386" name="Rectangle 2"/>
          <p:cNvSpPr txBox="1">
            <a:spLocks noChangeArrowheads="1" noTextEdit="1"/>
          </p:cNvSpPr>
          <p:nvPr>
            <p:ph type="sldImg"/>
          </p:nvPr>
        </p:nvSpPr>
        <p:spPr>
          <a:xfrm>
            <a:off x="990600" y="777875"/>
            <a:ext cx="5116513" cy="3836988"/>
          </a:xfrm>
          <a:ln/>
        </p:spPr>
      </p:sp>
      <p:sp>
        <p:nvSpPr>
          <p:cNvPr id="272387" name="Rectangle 3"/>
          <p:cNvSpPr txBox="1">
            <a:spLocks noChangeArrowheads="1"/>
          </p:cNvSpPr>
          <p:nvPr>
            <p:ph type="body" idx="1"/>
          </p:nvPr>
        </p:nvSpPr>
        <p:spPr>
          <a:xfrm>
            <a:off x="709613" y="4860925"/>
            <a:ext cx="5680075" cy="4519613"/>
          </a:xfrm>
          <a:ln/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72BD7-3C71-47CD-AA4E-B10CBA3AEE72}" type="slidenum">
              <a:rPr lang="it-IT"/>
              <a:pPr/>
              <a:t>34</a:t>
            </a:fld>
            <a:endParaRPr lang="it-IT"/>
          </a:p>
        </p:txBody>
      </p:sp>
      <p:sp>
        <p:nvSpPr>
          <p:cNvPr id="4771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847F83-9AD6-427A-97B9-180377096A44}" type="slidenum">
              <a:rPr lang="it-IT"/>
              <a:pPr/>
              <a:t>35</a:t>
            </a:fld>
            <a:endParaRPr lang="it-IT"/>
          </a:p>
        </p:txBody>
      </p:sp>
      <p:sp>
        <p:nvSpPr>
          <p:cNvPr id="4782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FC984F-8D1E-4230-8919-6E9920446EB3}" type="slidenum">
              <a:rPr lang="it-IT"/>
              <a:pPr/>
              <a:t>36</a:t>
            </a:fld>
            <a:endParaRPr lang="it-IT"/>
          </a:p>
        </p:txBody>
      </p:sp>
      <p:sp>
        <p:nvSpPr>
          <p:cNvPr id="4792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79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33BB00-B571-44E3-A99B-6961F1B136B7}" type="slidenum">
              <a:rPr lang="it-IT"/>
              <a:pPr/>
              <a:t>37</a:t>
            </a:fld>
            <a:endParaRPr lang="it-IT"/>
          </a:p>
        </p:txBody>
      </p:sp>
      <p:sp>
        <p:nvSpPr>
          <p:cNvPr id="4802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DA25C6-5BCF-446F-BA05-ABB11AE8C749}" type="slidenum">
              <a:rPr lang="it-IT"/>
              <a:pPr/>
              <a:t>38</a:t>
            </a:fld>
            <a:endParaRPr lang="it-IT"/>
          </a:p>
        </p:txBody>
      </p:sp>
      <p:sp>
        <p:nvSpPr>
          <p:cNvPr id="4812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1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7B595F-DD0A-49B8-908A-9AA6726ACD4E}" type="slidenum">
              <a:rPr lang="it-IT"/>
              <a:pPr/>
              <a:t>39</a:t>
            </a:fld>
            <a:endParaRPr lang="it-IT"/>
          </a:p>
        </p:txBody>
      </p:sp>
      <p:sp>
        <p:nvSpPr>
          <p:cNvPr id="4823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D7D59-22B1-4244-8A11-1AD0362A7A7D}" type="slidenum">
              <a:rPr lang="it-IT"/>
              <a:pPr/>
              <a:t>4</a:t>
            </a:fld>
            <a:endParaRPr lang="it-IT"/>
          </a:p>
        </p:txBody>
      </p:sp>
      <p:sp>
        <p:nvSpPr>
          <p:cNvPr id="4474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F37854-FA4B-424C-8DAE-C618A768F8A2}" type="slidenum">
              <a:rPr lang="it-IT"/>
              <a:pPr/>
              <a:t>40</a:t>
            </a:fld>
            <a:endParaRPr lang="it-IT"/>
          </a:p>
        </p:txBody>
      </p:sp>
      <p:sp>
        <p:nvSpPr>
          <p:cNvPr id="4833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3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354D3-2C8D-4094-A472-8490EC42A5C5}" type="slidenum">
              <a:rPr lang="it-IT"/>
              <a:pPr/>
              <a:t>41</a:t>
            </a:fld>
            <a:endParaRPr lang="it-IT"/>
          </a:p>
        </p:txBody>
      </p:sp>
      <p:sp>
        <p:nvSpPr>
          <p:cNvPr id="4843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21BBB-2510-4A29-84F7-23AB57EFBC42}" type="slidenum">
              <a:rPr lang="it-IT"/>
              <a:pPr/>
              <a:t>42</a:t>
            </a:fld>
            <a:endParaRPr lang="it-IT"/>
          </a:p>
        </p:txBody>
      </p:sp>
      <p:sp>
        <p:nvSpPr>
          <p:cNvPr id="4853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042098-47B7-48AD-86B6-5C5124E5CFF2}" type="slidenum">
              <a:rPr lang="it-IT"/>
              <a:pPr/>
              <a:t>43</a:t>
            </a:fld>
            <a:endParaRPr lang="it-IT"/>
          </a:p>
        </p:txBody>
      </p:sp>
      <p:sp>
        <p:nvSpPr>
          <p:cNvPr id="4864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D98B82-9FBC-4433-AB31-C8482ED26B26}" type="slidenum">
              <a:rPr lang="it-IT"/>
              <a:pPr/>
              <a:t>44</a:t>
            </a:fld>
            <a:endParaRPr lang="it-IT"/>
          </a:p>
        </p:txBody>
      </p:sp>
      <p:sp>
        <p:nvSpPr>
          <p:cNvPr id="4874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7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2D5562-D439-470E-B955-788C6F058004}" type="slidenum">
              <a:rPr lang="it-IT"/>
              <a:pPr/>
              <a:t>45</a:t>
            </a:fld>
            <a:endParaRPr lang="it-IT"/>
          </a:p>
        </p:txBody>
      </p:sp>
      <p:sp>
        <p:nvSpPr>
          <p:cNvPr id="4884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887C21-48C9-4C5A-938E-1091E357C942}" type="slidenum">
              <a:rPr lang="it-IT"/>
              <a:pPr/>
              <a:t>46</a:t>
            </a:fld>
            <a:endParaRPr lang="it-IT"/>
          </a:p>
        </p:txBody>
      </p:sp>
      <p:sp>
        <p:nvSpPr>
          <p:cNvPr id="4894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89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F8E60E-06DA-4819-9BD0-CADFA4AB8351}" type="slidenum">
              <a:rPr lang="it-IT"/>
              <a:pPr/>
              <a:t>47</a:t>
            </a:fld>
            <a:endParaRPr lang="it-IT"/>
          </a:p>
        </p:txBody>
      </p:sp>
      <p:sp>
        <p:nvSpPr>
          <p:cNvPr id="4904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3B5744-8801-41DB-ABC9-9A52A523400F}" type="slidenum">
              <a:rPr lang="it-IT"/>
              <a:pPr/>
              <a:t>48</a:t>
            </a:fld>
            <a:endParaRPr lang="it-IT"/>
          </a:p>
        </p:txBody>
      </p:sp>
      <p:sp>
        <p:nvSpPr>
          <p:cNvPr id="4915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CA84F4-480A-4011-9FE2-0640C0069ABC}" type="slidenum">
              <a:rPr lang="it-IT"/>
              <a:pPr/>
              <a:t>49</a:t>
            </a:fld>
            <a:endParaRPr lang="it-IT"/>
          </a:p>
        </p:txBody>
      </p:sp>
      <p:sp>
        <p:nvSpPr>
          <p:cNvPr id="4925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463D2D-B025-42D7-9626-77307F058590}" type="slidenum">
              <a:rPr lang="it-IT"/>
              <a:pPr/>
              <a:t>5</a:t>
            </a:fld>
            <a:endParaRPr lang="it-IT"/>
          </a:p>
        </p:txBody>
      </p:sp>
      <p:sp>
        <p:nvSpPr>
          <p:cNvPr id="4485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291C88-AE02-496F-AEDA-F4086B7A27F0}" type="slidenum">
              <a:rPr lang="it-IT"/>
              <a:pPr/>
              <a:t>50</a:t>
            </a:fld>
            <a:endParaRPr lang="it-IT"/>
          </a:p>
        </p:txBody>
      </p:sp>
      <p:sp>
        <p:nvSpPr>
          <p:cNvPr id="4935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A9EE82-EA97-4869-9E5C-C15E06DA19BF}" type="slidenum">
              <a:rPr lang="it-IT"/>
              <a:pPr/>
              <a:t>51</a:t>
            </a:fld>
            <a:endParaRPr lang="it-IT"/>
          </a:p>
        </p:txBody>
      </p:sp>
      <p:sp>
        <p:nvSpPr>
          <p:cNvPr id="4945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E116E1-AF12-4711-86C2-89E5EB8398FC}" type="slidenum">
              <a:rPr lang="it-IT"/>
              <a:pPr/>
              <a:t>52</a:t>
            </a:fld>
            <a:endParaRPr lang="it-IT"/>
          </a:p>
        </p:txBody>
      </p:sp>
      <p:sp>
        <p:nvSpPr>
          <p:cNvPr id="4956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729146-71EB-481D-B400-BA1476581C4C}" type="slidenum">
              <a:rPr lang="it-IT"/>
              <a:pPr/>
              <a:t>53</a:t>
            </a:fld>
            <a:endParaRPr lang="it-IT"/>
          </a:p>
        </p:txBody>
      </p:sp>
      <p:sp>
        <p:nvSpPr>
          <p:cNvPr id="4966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E800E7-5904-4A08-9B44-A18A24C54939}" type="slidenum">
              <a:rPr lang="it-IT"/>
              <a:pPr/>
              <a:t>54</a:t>
            </a:fld>
            <a:endParaRPr lang="it-IT"/>
          </a:p>
        </p:txBody>
      </p:sp>
      <p:sp>
        <p:nvSpPr>
          <p:cNvPr id="4976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7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1CF82-0A77-4E24-9DB3-C08868CF10B9}" type="slidenum">
              <a:rPr lang="it-IT"/>
              <a:pPr/>
              <a:t>55</a:t>
            </a:fld>
            <a:endParaRPr lang="it-IT"/>
          </a:p>
        </p:txBody>
      </p:sp>
      <p:sp>
        <p:nvSpPr>
          <p:cNvPr id="4986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8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0B3711-CF78-40D7-8BEB-D0D4C4FE3410}" type="slidenum">
              <a:rPr lang="it-IT"/>
              <a:pPr/>
              <a:t>56</a:t>
            </a:fld>
            <a:endParaRPr lang="it-IT"/>
          </a:p>
        </p:txBody>
      </p:sp>
      <p:sp>
        <p:nvSpPr>
          <p:cNvPr id="4997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99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4921B5-E32F-4548-BE3F-1F1A2A1BD3C9}" type="slidenum">
              <a:rPr lang="it-IT"/>
              <a:pPr/>
              <a:t>57</a:t>
            </a:fld>
            <a:endParaRPr lang="it-IT"/>
          </a:p>
        </p:txBody>
      </p:sp>
      <p:sp>
        <p:nvSpPr>
          <p:cNvPr id="5007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0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9D9442-B523-42C3-9EB6-E1E7AB6FD1F2}" type="slidenum">
              <a:rPr lang="it-IT"/>
              <a:pPr/>
              <a:t>58</a:t>
            </a:fld>
            <a:endParaRPr lang="it-IT"/>
          </a:p>
        </p:txBody>
      </p:sp>
      <p:sp>
        <p:nvSpPr>
          <p:cNvPr id="5017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636A05-E37E-4453-9FC5-C1B5C0530581}" type="slidenum">
              <a:rPr lang="it-IT"/>
              <a:pPr/>
              <a:t>59</a:t>
            </a:fld>
            <a:endParaRPr lang="it-IT"/>
          </a:p>
        </p:txBody>
      </p:sp>
      <p:sp>
        <p:nvSpPr>
          <p:cNvPr id="5027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2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BD54F-9A5F-4069-8EB1-A175D79A80BC}" type="slidenum">
              <a:rPr lang="it-IT"/>
              <a:pPr/>
              <a:t>6</a:t>
            </a:fld>
            <a:endParaRPr lang="it-IT"/>
          </a:p>
        </p:txBody>
      </p:sp>
      <p:sp>
        <p:nvSpPr>
          <p:cNvPr id="4495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34C2B-B489-491F-A1C1-D33F08165CB4}" type="slidenum">
              <a:rPr lang="it-IT"/>
              <a:pPr/>
              <a:t>60</a:t>
            </a:fld>
            <a:endParaRPr lang="it-IT"/>
          </a:p>
        </p:txBody>
      </p:sp>
      <p:sp>
        <p:nvSpPr>
          <p:cNvPr id="5038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3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AC23CB-6F75-43EA-9606-6D7C5D22897A}" type="slidenum">
              <a:rPr lang="it-IT"/>
              <a:pPr/>
              <a:t>61</a:t>
            </a:fld>
            <a:endParaRPr lang="it-IT"/>
          </a:p>
        </p:txBody>
      </p:sp>
      <p:sp>
        <p:nvSpPr>
          <p:cNvPr id="5048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568979-4E56-4061-BE53-5DC399D030A1}" type="slidenum">
              <a:rPr lang="it-IT"/>
              <a:pPr/>
              <a:t>62</a:t>
            </a:fld>
            <a:endParaRPr lang="it-IT"/>
          </a:p>
        </p:txBody>
      </p:sp>
      <p:sp>
        <p:nvSpPr>
          <p:cNvPr id="5058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5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9CAF22-3B1F-4FC5-86C9-3E7B5BB121B1}" type="slidenum">
              <a:rPr lang="it-IT"/>
              <a:pPr/>
              <a:t>63</a:t>
            </a:fld>
            <a:endParaRPr lang="it-IT"/>
          </a:p>
        </p:txBody>
      </p:sp>
      <p:sp>
        <p:nvSpPr>
          <p:cNvPr id="5068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546D82-A098-4B9B-BC32-E92F2E4C111A}" type="slidenum">
              <a:rPr lang="it-IT"/>
              <a:pPr/>
              <a:t>64</a:t>
            </a:fld>
            <a:endParaRPr lang="it-IT"/>
          </a:p>
        </p:txBody>
      </p:sp>
      <p:sp>
        <p:nvSpPr>
          <p:cNvPr id="5079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A51432-0C74-4AD2-B746-54947ECEC441}" type="slidenum">
              <a:rPr lang="it-IT"/>
              <a:pPr/>
              <a:t>65</a:t>
            </a:fld>
            <a:endParaRPr lang="it-IT"/>
          </a:p>
        </p:txBody>
      </p:sp>
      <p:sp>
        <p:nvSpPr>
          <p:cNvPr id="5089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B51BDB-158E-43F2-A054-EE73F8C82777}" type="slidenum">
              <a:rPr lang="it-IT"/>
              <a:pPr/>
              <a:t>66</a:t>
            </a:fld>
            <a:endParaRPr lang="it-IT"/>
          </a:p>
        </p:txBody>
      </p:sp>
      <p:sp>
        <p:nvSpPr>
          <p:cNvPr id="5099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09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EFBAD-5485-4B7F-B700-63A30079863E}" type="slidenum">
              <a:rPr lang="it-IT"/>
              <a:pPr/>
              <a:t>67</a:t>
            </a:fld>
            <a:endParaRPr lang="it-IT"/>
          </a:p>
        </p:txBody>
      </p:sp>
      <p:sp>
        <p:nvSpPr>
          <p:cNvPr id="5109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D5AFE7-E45C-43D7-82C7-56D659098127}" type="slidenum">
              <a:rPr lang="it-IT"/>
              <a:pPr/>
              <a:t>68</a:t>
            </a:fld>
            <a:endParaRPr lang="it-IT"/>
          </a:p>
        </p:txBody>
      </p:sp>
      <p:sp>
        <p:nvSpPr>
          <p:cNvPr id="5120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2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4A71A5-79D3-4621-9E61-2744D2532047}" type="slidenum">
              <a:rPr lang="it-IT"/>
              <a:pPr/>
              <a:t>69</a:t>
            </a:fld>
            <a:endParaRPr lang="it-IT"/>
          </a:p>
        </p:txBody>
      </p:sp>
      <p:sp>
        <p:nvSpPr>
          <p:cNvPr id="5130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D0B706-0672-4014-BDB5-205837DEAE42}" type="slidenum">
              <a:rPr lang="it-IT"/>
              <a:pPr/>
              <a:t>7</a:t>
            </a:fld>
            <a:endParaRPr lang="it-IT"/>
          </a:p>
        </p:txBody>
      </p:sp>
      <p:sp>
        <p:nvSpPr>
          <p:cNvPr id="4505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EA16BB-C047-4299-8A74-B36CC8F6F0FA}" type="slidenum">
              <a:rPr lang="it-IT"/>
              <a:pPr/>
              <a:t>70</a:t>
            </a:fld>
            <a:endParaRPr lang="it-IT"/>
          </a:p>
        </p:txBody>
      </p:sp>
      <p:sp>
        <p:nvSpPr>
          <p:cNvPr id="5140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27D4B8-1BA9-412C-B847-0FA50966F5E3}" type="slidenum">
              <a:rPr lang="it-IT"/>
              <a:pPr/>
              <a:t>71</a:t>
            </a:fld>
            <a:endParaRPr lang="it-IT"/>
          </a:p>
        </p:txBody>
      </p:sp>
      <p:sp>
        <p:nvSpPr>
          <p:cNvPr id="5150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1C818E-F8D2-406A-8508-7D8EF39F742D}" type="slidenum">
              <a:rPr lang="it-IT"/>
              <a:pPr/>
              <a:t>72</a:t>
            </a:fld>
            <a:endParaRPr lang="it-IT"/>
          </a:p>
        </p:txBody>
      </p:sp>
      <p:sp>
        <p:nvSpPr>
          <p:cNvPr id="5160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269AAC-2897-465E-AA3F-664435BBAF73}" type="slidenum">
              <a:rPr lang="it-IT"/>
              <a:pPr/>
              <a:t>73</a:t>
            </a:fld>
            <a:endParaRPr lang="it-IT"/>
          </a:p>
        </p:txBody>
      </p:sp>
      <p:sp>
        <p:nvSpPr>
          <p:cNvPr id="5171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18D79D-81A2-4DC6-9811-5A543F7F8E94}" type="slidenum">
              <a:rPr lang="it-IT"/>
              <a:pPr/>
              <a:t>74</a:t>
            </a:fld>
            <a:endParaRPr lang="it-IT"/>
          </a:p>
        </p:txBody>
      </p:sp>
      <p:sp>
        <p:nvSpPr>
          <p:cNvPr id="5181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50795-19C1-4896-8765-8CCE0FC63205}" type="slidenum">
              <a:rPr lang="it-IT"/>
              <a:pPr/>
              <a:t>75</a:t>
            </a:fld>
            <a:endParaRPr lang="it-IT"/>
          </a:p>
        </p:txBody>
      </p:sp>
      <p:sp>
        <p:nvSpPr>
          <p:cNvPr id="51917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5D0345-7FF2-4C35-9AE2-DDC214830D57}" type="slidenum">
              <a:rPr lang="it-IT"/>
              <a:pPr/>
              <a:t>76</a:t>
            </a:fld>
            <a:endParaRPr lang="it-IT"/>
          </a:p>
        </p:txBody>
      </p:sp>
      <p:sp>
        <p:nvSpPr>
          <p:cNvPr id="52019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3B7D0-DA4E-4850-9440-E13571B1620B}" type="slidenum">
              <a:rPr lang="it-IT"/>
              <a:pPr/>
              <a:t>77</a:t>
            </a:fld>
            <a:endParaRPr lang="it-IT"/>
          </a:p>
        </p:txBody>
      </p:sp>
      <p:sp>
        <p:nvSpPr>
          <p:cNvPr id="52121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327E51-9E3A-4FD3-87D5-8119A9C937DF}" type="slidenum">
              <a:rPr lang="it-IT"/>
              <a:pPr/>
              <a:t>78</a:t>
            </a:fld>
            <a:endParaRPr lang="it-IT"/>
          </a:p>
        </p:txBody>
      </p:sp>
      <p:sp>
        <p:nvSpPr>
          <p:cNvPr id="52224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FD111D-B9EA-4D09-8FE2-8B6A191D38B9}" type="slidenum">
              <a:rPr lang="it-IT"/>
              <a:pPr/>
              <a:t>79</a:t>
            </a:fld>
            <a:endParaRPr lang="it-IT"/>
          </a:p>
        </p:txBody>
      </p:sp>
      <p:sp>
        <p:nvSpPr>
          <p:cNvPr id="52326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9D09DF-F1C5-4484-AA8B-0E2F3555CAC1}" type="slidenum">
              <a:rPr lang="it-IT"/>
              <a:pPr/>
              <a:t>8</a:t>
            </a:fld>
            <a:endParaRPr lang="it-IT"/>
          </a:p>
        </p:txBody>
      </p:sp>
      <p:sp>
        <p:nvSpPr>
          <p:cNvPr id="4515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2871A0-9708-4371-8482-E81D24F060F4}" type="slidenum">
              <a:rPr lang="it-IT"/>
              <a:pPr/>
              <a:t>80</a:t>
            </a:fld>
            <a:endParaRPr lang="it-IT"/>
          </a:p>
        </p:txBody>
      </p:sp>
      <p:sp>
        <p:nvSpPr>
          <p:cNvPr id="52429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155E3-D199-4086-BF45-AE7294122256}" type="slidenum">
              <a:rPr lang="it-IT"/>
              <a:pPr/>
              <a:t>81</a:t>
            </a:fld>
            <a:endParaRPr lang="it-IT"/>
          </a:p>
        </p:txBody>
      </p:sp>
      <p:sp>
        <p:nvSpPr>
          <p:cNvPr id="52531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6C70FC-1E19-4825-814F-AFD68A7932AD}" type="slidenum">
              <a:rPr lang="it-IT"/>
              <a:pPr/>
              <a:t>82</a:t>
            </a:fld>
            <a:endParaRPr lang="it-IT"/>
          </a:p>
        </p:txBody>
      </p:sp>
      <p:sp>
        <p:nvSpPr>
          <p:cNvPr id="52633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8D9BD-5522-4D39-99B1-22EC40A40EF0}" type="slidenum">
              <a:rPr lang="it-IT"/>
              <a:pPr/>
              <a:t>83</a:t>
            </a:fld>
            <a:endParaRPr lang="it-IT"/>
          </a:p>
        </p:txBody>
      </p:sp>
      <p:sp>
        <p:nvSpPr>
          <p:cNvPr id="52736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B0E5AC-136C-45FC-80D4-7D5E24050A77}" type="slidenum">
              <a:rPr lang="it-IT"/>
              <a:pPr/>
              <a:t>84</a:t>
            </a:fld>
            <a:endParaRPr lang="it-IT"/>
          </a:p>
        </p:txBody>
      </p:sp>
      <p:sp>
        <p:nvSpPr>
          <p:cNvPr id="52838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15D3D-6D68-4DB5-B1B9-31208F68C5F1}" type="slidenum">
              <a:rPr lang="it-IT"/>
              <a:pPr/>
              <a:t>85</a:t>
            </a:fld>
            <a:endParaRPr lang="it-IT"/>
          </a:p>
        </p:txBody>
      </p:sp>
      <p:sp>
        <p:nvSpPr>
          <p:cNvPr id="5294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2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C02813-E7A7-401F-8D4F-5C132C2E0344}" type="slidenum">
              <a:rPr lang="it-IT"/>
              <a:pPr/>
              <a:t>86</a:t>
            </a:fld>
            <a:endParaRPr lang="it-IT"/>
          </a:p>
        </p:txBody>
      </p:sp>
      <p:sp>
        <p:nvSpPr>
          <p:cNvPr id="53043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A7A6A0-E427-4F74-AA35-15FAC20E5FB3}" type="slidenum">
              <a:rPr lang="it-IT"/>
              <a:pPr/>
              <a:t>87</a:t>
            </a:fld>
            <a:endParaRPr lang="it-IT"/>
          </a:p>
        </p:txBody>
      </p:sp>
      <p:sp>
        <p:nvSpPr>
          <p:cNvPr id="53145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0E87B8-E1B6-4BF8-A3B0-8A4690CB4574}" type="slidenum">
              <a:rPr lang="it-IT"/>
              <a:pPr/>
              <a:t>88</a:t>
            </a:fld>
            <a:endParaRPr lang="it-IT"/>
          </a:p>
        </p:txBody>
      </p:sp>
      <p:sp>
        <p:nvSpPr>
          <p:cNvPr id="53248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3B7E00-E929-4AE3-8BE2-19BAC564CFC7}" type="slidenum">
              <a:rPr lang="it-IT"/>
              <a:pPr/>
              <a:t>89</a:t>
            </a:fld>
            <a:endParaRPr lang="it-IT"/>
          </a:p>
        </p:txBody>
      </p:sp>
      <p:sp>
        <p:nvSpPr>
          <p:cNvPr id="53350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FB047C-F6F2-4B71-AD9C-1D1F4E44EE2E}" type="slidenum">
              <a:rPr lang="it-IT"/>
              <a:pPr/>
              <a:t>9</a:t>
            </a:fld>
            <a:endParaRPr lang="it-IT"/>
          </a:p>
        </p:txBody>
      </p:sp>
      <p:sp>
        <p:nvSpPr>
          <p:cNvPr id="45261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45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29BB71-4A03-48FA-BFEF-9A8BB1570F29}" type="slidenum">
              <a:rPr lang="it-IT"/>
              <a:pPr/>
              <a:t>90</a:t>
            </a:fld>
            <a:endParaRPr lang="it-IT"/>
          </a:p>
        </p:txBody>
      </p:sp>
      <p:sp>
        <p:nvSpPr>
          <p:cNvPr id="53453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87A5BC-B739-4FF0-8064-2B21F465642D}" type="slidenum">
              <a:rPr lang="it-IT"/>
              <a:pPr/>
              <a:t>91</a:t>
            </a:fld>
            <a:endParaRPr lang="it-IT"/>
          </a:p>
        </p:txBody>
      </p:sp>
      <p:sp>
        <p:nvSpPr>
          <p:cNvPr id="53555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C87679-CFA0-48E4-A877-33E39A96AACE}" type="slidenum">
              <a:rPr lang="it-IT"/>
              <a:pPr/>
              <a:t>92</a:t>
            </a:fld>
            <a:endParaRPr lang="it-IT"/>
          </a:p>
        </p:txBody>
      </p:sp>
      <p:sp>
        <p:nvSpPr>
          <p:cNvPr id="53657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5A9C9C-DD46-48CB-8750-A08A9BB6780E}" type="slidenum">
              <a:rPr lang="it-IT"/>
              <a:pPr/>
              <a:t>93</a:t>
            </a:fld>
            <a:endParaRPr lang="it-IT"/>
          </a:p>
        </p:txBody>
      </p:sp>
      <p:sp>
        <p:nvSpPr>
          <p:cNvPr id="53760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56E548-3961-422F-8F84-E8F34F6D67EA}" type="slidenum">
              <a:rPr lang="it-IT"/>
              <a:pPr/>
              <a:t>94</a:t>
            </a:fld>
            <a:endParaRPr lang="it-IT"/>
          </a:p>
        </p:txBody>
      </p:sp>
      <p:sp>
        <p:nvSpPr>
          <p:cNvPr id="53862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2344F7-1D71-4FF6-B22F-9DB603171BAD}" type="slidenum">
              <a:rPr lang="it-IT"/>
              <a:pPr/>
              <a:t>95</a:t>
            </a:fld>
            <a:endParaRPr lang="it-IT"/>
          </a:p>
        </p:txBody>
      </p:sp>
      <p:sp>
        <p:nvSpPr>
          <p:cNvPr id="53965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F25798-21C6-451F-8E1C-179B20369A14}" type="slidenum">
              <a:rPr lang="it-IT"/>
              <a:pPr/>
              <a:t>96</a:t>
            </a:fld>
            <a:endParaRPr lang="it-IT"/>
          </a:p>
        </p:txBody>
      </p:sp>
      <p:sp>
        <p:nvSpPr>
          <p:cNvPr id="54067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E1877-248F-4821-A01C-124DD4CC9222}" type="slidenum">
              <a:rPr lang="it-IT"/>
              <a:pPr/>
              <a:t>97</a:t>
            </a:fld>
            <a:endParaRPr lang="it-IT"/>
          </a:p>
        </p:txBody>
      </p:sp>
      <p:sp>
        <p:nvSpPr>
          <p:cNvPr id="54169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B923A3-AD4A-42A1-A9BF-EDEAE44DD747}" type="slidenum">
              <a:rPr lang="it-IT"/>
              <a:pPr/>
              <a:t>98</a:t>
            </a:fld>
            <a:endParaRPr lang="it-IT"/>
          </a:p>
        </p:txBody>
      </p:sp>
      <p:sp>
        <p:nvSpPr>
          <p:cNvPr id="54272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F53654-6BFB-4B91-B9F8-48C84C0307B0}" type="slidenum">
              <a:rPr lang="it-IT"/>
              <a:pPr/>
              <a:t>99</a:t>
            </a:fld>
            <a:endParaRPr lang="it-IT"/>
          </a:p>
        </p:txBody>
      </p:sp>
      <p:sp>
        <p:nvSpPr>
          <p:cNvPr id="54374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3106837-B425-4F70-8DCE-B16FB111933E}" type="slidenum">
              <a:rPr lang="it-IT"/>
              <a:pPr/>
              <a:t>‹N›</a:t>
            </a:fld>
            <a:endParaRPr lang="it-IT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9704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29706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9707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 userDrawn="1"/>
        </p:nvSpPr>
        <p:spPr bwMode="auto">
          <a:xfrm>
            <a:off x="8118475" y="0"/>
            <a:ext cx="1025525" cy="1323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/>
              <a:t>Azione di sistema Formazione dei docenti-formatori per l'obbligo di istruzione e la continuità fra Secondarie di I e  II grado - USP Torino 2009 – Roberto Trinchero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C90C1-EFDD-4A68-A427-A7A2AAB1989F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0E9CB4-AC8F-45BC-9CE4-E2CC3C1DBF67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31863" y="96838"/>
            <a:ext cx="7158037" cy="141287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49325" y="1981200"/>
            <a:ext cx="7661275" cy="411480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94615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CD94CF-524C-485F-9B27-378F95C7EA5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3F989-24E5-4BCE-A459-D2137DC63674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D4FB0-67BB-42AB-88B0-A76AF76EDC32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C86FC-93E3-4ED0-8AC0-4438EE3D584B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49D63-2A7A-4D58-9C02-A65E24849B9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9D68-05C3-41AD-8B6E-04CB264F7E68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990BA1-904E-4DBA-AB89-C3902891467C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231EB-1B38-4D46-AB47-A3C1D3E155F3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C1B3E-39AD-4894-8A5F-60F5230B5ABE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z="2400">
              <a:latin typeface="Times New Roman" pitchFamily="18" charset="0"/>
            </a:endParaRP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it-IT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it-IT"/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BB70B04-9246-42E5-B7DE-D28B75A9B5C3}" type="slidenum">
              <a:rPr lang="it-IT"/>
              <a:pPr/>
              <a:t>‹N›</a:t>
            </a:fld>
            <a:endParaRPr lang="it-IT"/>
          </a:p>
        </p:txBody>
      </p:sp>
      <p:sp>
        <p:nvSpPr>
          <p:cNvPr id="28681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2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8683" name="Text Box 11"/>
          <p:cNvSpPr txBox="1">
            <a:spLocks noChangeArrowheads="1"/>
          </p:cNvSpPr>
          <p:nvPr userDrawn="1"/>
        </p:nvSpPr>
        <p:spPr bwMode="auto">
          <a:xfrm>
            <a:off x="8118475" y="0"/>
            <a:ext cx="1025525" cy="1323975"/>
          </a:xfrm>
          <a:prstGeom prst="rect">
            <a:avLst/>
          </a:prstGeom>
          <a:solidFill>
            <a:srgbClr val="FFFF66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800"/>
              <a:t>Azione di sistema Formazione dei docenti-formatori per l'obbligo di istruzione e la continuità fra Secondarie di I e  II grado - USP Torino 2009 – Roberto Trinchero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fontAlgn="base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85B2998-3E1D-40EC-9396-B0E0D562C88E}" type="slidenum">
              <a:rPr lang="it-IT"/>
              <a:pPr/>
              <a:t>1</a:t>
            </a:fld>
            <a:endParaRPr lang="it-IT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3600"/>
              <a:t>Valutare e certificare competenze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938" y="3471863"/>
            <a:ext cx="6999287" cy="26241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Roberto Trinchero</a:t>
            </a:r>
          </a:p>
          <a:p>
            <a:pPr>
              <a:lnSpc>
                <a:spcPct val="80000"/>
              </a:lnSpc>
            </a:pPr>
            <a:r>
              <a:rPr lang="it-IT" sz="2400"/>
              <a:t>Università degli studi di Torino</a:t>
            </a:r>
          </a:p>
          <a:p>
            <a:pPr>
              <a:lnSpc>
                <a:spcPct val="80000"/>
              </a:lnSpc>
            </a:pPr>
            <a:r>
              <a:rPr lang="it-IT" sz="2400" i="1"/>
              <a:t>roberto.trinchero@unito.it</a:t>
            </a:r>
          </a:p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it-IT" sz="2400"/>
              <a:t>Azione di sistema Formazione dei docenti-formatori per l'obbligo di istruzione e la continuità fra Secondarie di I e  II grado - USP Torino 2009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21363" y="3513138"/>
            <a:ext cx="1079500" cy="1071562"/>
          </a:xfrm>
          <a:prstGeom prst="rect">
            <a:avLst/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10450" y="3114675"/>
            <a:ext cx="1122363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9439-A80F-430B-BB51-7DF1DBDC3987}" type="slidenum">
              <a:rPr lang="it-IT"/>
              <a:pPr/>
              <a:t>10</a:t>
            </a:fld>
            <a:endParaRPr lang="it-IT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Esempio: Problema del carpentiere</a:t>
            </a:r>
          </a:p>
        </p:txBody>
      </p:sp>
      <p:pic>
        <p:nvPicPr>
          <p:cNvPr id="257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420938"/>
            <a:ext cx="6624638" cy="4173537"/>
          </a:xfrm>
          <a:prstGeom prst="rect">
            <a:avLst/>
          </a:prstGeom>
          <a:noFill/>
        </p:spPr>
      </p:pic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684213" y="1773238"/>
            <a:ext cx="7704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000">
                <a:latin typeface="Verdana" pitchFamily="1" charset="0"/>
              </a:rPr>
              <a:t>Un carpentiere ha 32 metri di tavole. Quali di questi recinti può realizzare?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A5329-0A1B-49AA-8775-D555D7DF7649}" type="slidenum">
              <a:rPr lang="it-IT"/>
              <a:pPr/>
              <a:t>11</a:t>
            </a:fld>
            <a:endParaRPr lang="it-IT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Problema del carpentiere</a:t>
            </a:r>
          </a:p>
        </p:txBody>
      </p:sp>
      <p:sp>
        <p:nvSpPr>
          <p:cNvPr id="258051" name="Rectangle 3"/>
          <p:cNvSpPr>
            <a:spLocks noChangeArrowheads="1"/>
          </p:cNvSpPr>
          <p:nvPr/>
        </p:nvSpPr>
        <p:spPr bwMode="auto">
          <a:xfrm>
            <a:off x="3084513" y="4973638"/>
            <a:ext cx="54483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valutare le proprie strategie confrontandole con gli obiettivi e con i dati a disposizione.</a:t>
            </a:r>
          </a:p>
        </p:txBody>
      </p:sp>
      <p:sp>
        <p:nvSpPr>
          <p:cNvPr id="258052" name="Rectangle 4"/>
          <p:cNvSpPr>
            <a:spLocks noChangeArrowheads="1"/>
          </p:cNvSpPr>
          <p:nvPr/>
        </p:nvSpPr>
        <p:spPr bwMode="auto">
          <a:xfrm>
            <a:off x="468313" y="4973638"/>
            <a:ext cx="261620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autoregolazione</a:t>
            </a:r>
          </a:p>
        </p:txBody>
      </p:sp>
      <p:sp>
        <p:nvSpPr>
          <p:cNvPr id="258053" name="Rectangle 5"/>
          <p:cNvSpPr>
            <a:spLocks noChangeArrowheads="1"/>
          </p:cNvSpPr>
          <p:nvPr/>
        </p:nvSpPr>
        <p:spPr bwMode="auto">
          <a:xfrm>
            <a:off x="3084513" y="4016375"/>
            <a:ext cx="54483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ricondurre una figura geometrica non conosciuta ad una conosciuta</a:t>
            </a:r>
          </a:p>
        </p:txBody>
      </p:sp>
      <p:sp>
        <p:nvSpPr>
          <p:cNvPr id="258054" name="Rectangle 6"/>
          <p:cNvSpPr>
            <a:spLocks noChangeArrowheads="1"/>
          </p:cNvSpPr>
          <p:nvPr/>
        </p:nvSpPr>
        <p:spPr bwMode="auto">
          <a:xfrm>
            <a:off x="468313" y="4016375"/>
            <a:ext cx="2616200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azione</a:t>
            </a:r>
          </a:p>
        </p:txBody>
      </p:sp>
      <p:sp>
        <p:nvSpPr>
          <p:cNvPr id="258055" name="Rectangle 7"/>
          <p:cNvSpPr>
            <a:spLocks noChangeArrowheads="1"/>
          </p:cNvSpPr>
          <p:nvPr/>
        </p:nvSpPr>
        <p:spPr bwMode="auto">
          <a:xfrm>
            <a:off x="3084513" y="3011488"/>
            <a:ext cx="54483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cogliere il fatto che la soluzione del problema non sta nell’applicazione di un algoritmo, ma in un ripensamento delle figure</a:t>
            </a:r>
          </a:p>
        </p:txBody>
      </p:sp>
      <p:sp>
        <p:nvSpPr>
          <p:cNvPr id="258056" name="Rectangle 8"/>
          <p:cNvSpPr>
            <a:spLocks noChangeArrowheads="1"/>
          </p:cNvSpPr>
          <p:nvPr/>
        </p:nvSpPr>
        <p:spPr bwMode="auto">
          <a:xfrm>
            <a:off x="468313" y="3011488"/>
            <a:ext cx="2616200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interpretazione</a:t>
            </a:r>
          </a:p>
        </p:txBody>
      </p:sp>
      <p:sp>
        <p:nvSpPr>
          <p:cNvPr id="258057" name="Rectangle 9"/>
          <p:cNvSpPr>
            <a:spLocks noChangeArrowheads="1"/>
          </p:cNvSpPr>
          <p:nvPr/>
        </p:nvSpPr>
        <p:spPr bwMode="auto">
          <a:xfrm>
            <a:off x="3084513" y="1773238"/>
            <a:ext cx="54483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Conoscere il concetto di somma e di perimetro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Conoscere le proprietà dei triangoli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Saper effettuare una somma, …</a:t>
            </a:r>
          </a:p>
        </p:txBody>
      </p:sp>
      <p:sp>
        <p:nvSpPr>
          <p:cNvPr id="258058" name="Rectangle 10"/>
          <p:cNvSpPr>
            <a:spLocks noChangeArrowheads="1"/>
          </p:cNvSpPr>
          <p:nvPr/>
        </p:nvSpPr>
        <p:spPr bwMode="auto">
          <a:xfrm>
            <a:off x="468313" y="1773238"/>
            <a:ext cx="2616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Risorse</a:t>
            </a:r>
          </a:p>
        </p:txBody>
      </p:sp>
      <p:sp>
        <p:nvSpPr>
          <p:cNvPr id="258059" name="Line 11"/>
          <p:cNvSpPr>
            <a:spLocks noChangeShapeType="1"/>
          </p:cNvSpPr>
          <p:nvPr/>
        </p:nvSpPr>
        <p:spPr bwMode="auto">
          <a:xfrm>
            <a:off x="468313" y="1773238"/>
            <a:ext cx="8064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468313" y="3011488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1" name="Line 13"/>
          <p:cNvSpPr>
            <a:spLocks noChangeShapeType="1"/>
          </p:cNvSpPr>
          <p:nvPr/>
        </p:nvSpPr>
        <p:spPr bwMode="auto">
          <a:xfrm>
            <a:off x="468313" y="4016375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2" name="Line 14"/>
          <p:cNvSpPr>
            <a:spLocks noChangeShapeType="1"/>
          </p:cNvSpPr>
          <p:nvPr/>
        </p:nvSpPr>
        <p:spPr bwMode="auto">
          <a:xfrm>
            <a:off x="468313" y="4973638"/>
            <a:ext cx="806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3" name="Line 15"/>
          <p:cNvSpPr>
            <a:spLocks noChangeShapeType="1"/>
          </p:cNvSpPr>
          <p:nvPr/>
        </p:nvSpPr>
        <p:spPr bwMode="auto">
          <a:xfrm>
            <a:off x="468313" y="6142038"/>
            <a:ext cx="80645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4" name="Line 16"/>
          <p:cNvSpPr>
            <a:spLocks noChangeShapeType="1"/>
          </p:cNvSpPr>
          <p:nvPr/>
        </p:nvSpPr>
        <p:spPr bwMode="auto">
          <a:xfrm>
            <a:off x="468313" y="1773238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5" name="Line 17"/>
          <p:cNvSpPr>
            <a:spLocks noChangeShapeType="1"/>
          </p:cNvSpPr>
          <p:nvPr/>
        </p:nvSpPr>
        <p:spPr bwMode="auto">
          <a:xfrm>
            <a:off x="3084513" y="1773238"/>
            <a:ext cx="0" cy="436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8066" name="Line 18"/>
          <p:cNvSpPr>
            <a:spLocks noChangeShapeType="1"/>
          </p:cNvSpPr>
          <p:nvPr/>
        </p:nvSpPr>
        <p:spPr bwMode="auto">
          <a:xfrm>
            <a:off x="8532813" y="1773238"/>
            <a:ext cx="0" cy="43688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8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8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8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58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/>
      <p:bldP spid="258052" grpId="0"/>
      <p:bldP spid="258053" grpId="0"/>
      <p:bldP spid="258054" grpId="0"/>
      <p:bldP spid="258055" grpId="0"/>
      <p:bldP spid="258056" grpId="0"/>
      <p:bldP spid="258057" grpId="0"/>
      <p:bldP spid="2580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9526A-82D5-4FF2-8D5D-B04C282FF293}" type="slidenum">
              <a:rPr lang="it-IT"/>
              <a:pPr/>
              <a:t>12</a:t>
            </a:fld>
            <a:endParaRPr lang="it-IT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/>
              <a:t>Allievi “abili” e allievi “competenti” </a:t>
            </a:r>
            <a:r>
              <a:rPr lang="it-IT" sz="3600">
                <a:cs typeface="Arial" charset="0"/>
              </a:rPr>
              <a:t>→ Profili di competenza</a:t>
            </a: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4716463" y="5219700"/>
            <a:ext cx="557212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6" name="Rectangle 4"/>
          <p:cNvSpPr>
            <a:spLocks noChangeArrowheads="1"/>
          </p:cNvSpPr>
          <p:nvPr/>
        </p:nvSpPr>
        <p:spPr bwMode="auto">
          <a:xfrm>
            <a:off x="4716463" y="4214813"/>
            <a:ext cx="55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7" name="Rectangle 5"/>
          <p:cNvSpPr>
            <a:spLocks noChangeArrowheads="1"/>
          </p:cNvSpPr>
          <p:nvPr/>
        </p:nvSpPr>
        <p:spPr bwMode="auto">
          <a:xfrm>
            <a:off x="4716463" y="3209925"/>
            <a:ext cx="557212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8" name="Rectangle 6"/>
          <p:cNvSpPr>
            <a:spLocks noChangeArrowheads="1"/>
          </p:cNvSpPr>
          <p:nvPr/>
        </p:nvSpPr>
        <p:spPr bwMode="auto">
          <a:xfrm>
            <a:off x="4716463" y="2205038"/>
            <a:ext cx="557212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000"/>
          </a:p>
        </p:txBody>
      </p:sp>
      <p:sp>
        <p:nvSpPr>
          <p:cNvPr id="259079" name="Rectangle 7"/>
          <p:cNvSpPr>
            <a:spLocks noChangeArrowheads="1"/>
          </p:cNvSpPr>
          <p:nvPr/>
        </p:nvSpPr>
        <p:spPr bwMode="auto">
          <a:xfrm>
            <a:off x="4716463" y="1773238"/>
            <a:ext cx="5572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…</a:t>
            </a: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5273675" y="5219700"/>
            <a:ext cx="354647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Se la trasformazione non porta ad una soluzione, cerca trasformazioni alternative. </a:t>
            </a:r>
          </a:p>
        </p:txBody>
      </p:sp>
      <p:sp>
        <p:nvSpPr>
          <p:cNvPr id="259081" name="Rectangle 9"/>
          <p:cNvSpPr>
            <a:spLocks noChangeArrowheads="1"/>
          </p:cNvSpPr>
          <p:nvPr/>
        </p:nvSpPr>
        <p:spPr bwMode="auto">
          <a:xfrm>
            <a:off x="1747838" y="5219700"/>
            <a:ext cx="2968625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Rinuncia a risolvere il problema (“Non lo abbiamo trattato a scuola) </a:t>
            </a:r>
          </a:p>
        </p:txBody>
      </p:sp>
      <p:sp>
        <p:nvSpPr>
          <p:cNvPr id="259082" name="Rectangle 10"/>
          <p:cNvSpPr>
            <a:spLocks noChangeArrowheads="1"/>
          </p:cNvSpPr>
          <p:nvPr/>
        </p:nvSpPr>
        <p:spPr bwMode="auto">
          <a:xfrm>
            <a:off x="323850" y="5219700"/>
            <a:ext cx="142398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autoregolazione</a:t>
            </a: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5273675" y="4214813"/>
            <a:ext cx="3546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Trasforma le figure irregolari in figure note</a:t>
            </a:r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1747838" y="4214813"/>
            <a:ext cx="2968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Cerca, senza successo, di applicare una formula risolutiva nota</a:t>
            </a:r>
          </a:p>
        </p:txBody>
      </p:sp>
      <p:sp>
        <p:nvSpPr>
          <p:cNvPr id="259085" name="Rectangle 13"/>
          <p:cNvSpPr>
            <a:spLocks noChangeArrowheads="1"/>
          </p:cNvSpPr>
          <p:nvPr/>
        </p:nvSpPr>
        <p:spPr bwMode="auto">
          <a:xfrm>
            <a:off x="323850" y="4214813"/>
            <a:ext cx="14239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azione</a:t>
            </a:r>
          </a:p>
        </p:txBody>
      </p:sp>
      <p:sp>
        <p:nvSpPr>
          <p:cNvPr id="259086" name="Rectangle 14"/>
          <p:cNvSpPr>
            <a:spLocks noChangeArrowheads="1"/>
          </p:cNvSpPr>
          <p:nvPr/>
        </p:nvSpPr>
        <p:spPr bwMode="auto">
          <a:xfrm>
            <a:off x="5273675" y="3209925"/>
            <a:ext cx="354647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Legge il problema come “Trasformare le figure irregolari in figure note”</a:t>
            </a:r>
          </a:p>
        </p:txBody>
      </p:sp>
      <p:sp>
        <p:nvSpPr>
          <p:cNvPr id="259087" name="Rectangle 15"/>
          <p:cNvSpPr>
            <a:spLocks noChangeArrowheads="1"/>
          </p:cNvSpPr>
          <p:nvPr/>
        </p:nvSpPr>
        <p:spPr bwMode="auto">
          <a:xfrm>
            <a:off x="1747838" y="3209925"/>
            <a:ext cx="2968625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Si chiede “Quando abbiamo trattato queste figure a scuola?”</a:t>
            </a:r>
          </a:p>
        </p:txBody>
      </p:sp>
      <p:sp>
        <p:nvSpPr>
          <p:cNvPr id="259088" name="Rectangle 16"/>
          <p:cNvSpPr>
            <a:spLocks noChangeArrowheads="1"/>
          </p:cNvSpPr>
          <p:nvPr/>
        </p:nvSpPr>
        <p:spPr bwMode="auto">
          <a:xfrm>
            <a:off x="323850" y="3209925"/>
            <a:ext cx="14239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Strutture di interpretazione</a:t>
            </a:r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5273675" y="2205038"/>
            <a:ext cx="354647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 il concetto di somma e di perimetro, sa effettuare somme, …</a:t>
            </a:r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1747838" y="2205038"/>
            <a:ext cx="29686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Conosce il concetto di somma e di perimetro, sa effettuare somme, …</a:t>
            </a:r>
          </a:p>
        </p:txBody>
      </p:sp>
      <p:sp>
        <p:nvSpPr>
          <p:cNvPr id="259091" name="Rectangle 19"/>
          <p:cNvSpPr>
            <a:spLocks noChangeArrowheads="1"/>
          </p:cNvSpPr>
          <p:nvPr/>
        </p:nvSpPr>
        <p:spPr bwMode="auto">
          <a:xfrm>
            <a:off x="323850" y="2205038"/>
            <a:ext cx="1423988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/>
              <a:t>Risorse</a:t>
            </a:r>
          </a:p>
        </p:txBody>
      </p:sp>
      <p:sp>
        <p:nvSpPr>
          <p:cNvPr id="259092" name="Rectangle 20"/>
          <p:cNvSpPr>
            <a:spLocks noChangeArrowheads="1"/>
          </p:cNvSpPr>
          <p:nvPr/>
        </p:nvSpPr>
        <p:spPr bwMode="auto">
          <a:xfrm>
            <a:off x="5273675" y="1773238"/>
            <a:ext cx="3546475" cy="43180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 b="1"/>
              <a:t>Allievo “competente</a:t>
            </a:r>
            <a:r>
              <a:rPr lang="it-IT" sz="2000"/>
              <a:t>”</a:t>
            </a:r>
          </a:p>
        </p:txBody>
      </p:sp>
      <p:sp>
        <p:nvSpPr>
          <p:cNvPr id="259093" name="Rectangle 21"/>
          <p:cNvSpPr>
            <a:spLocks noChangeArrowheads="1"/>
          </p:cNvSpPr>
          <p:nvPr/>
        </p:nvSpPr>
        <p:spPr bwMode="auto">
          <a:xfrm>
            <a:off x="1747838" y="1773238"/>
            <a:ext cx="2968625" cy="431800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000" b="1"/>
              <a:t>Allievo “abile”</a:t>
            </a:r>
          </a:p>
        </p:txBody>
      </p:sp>
      <p:sp>
        <p:nvSpPr>
          <p:cNvPr id="259094" name="Rectangle 22"/>
          <p:cNvSpPr>
            <a:spLocks noChangeArrowheads="1"/>
          </p:cNvSpPr>
          <p:nvPr/>
        </p:nvSpPr>
        <p:spPr bwMode="auto">
          <a:xfrm>
            <a:off x="323850" y="1773238"/>
            <a:ext cx="14239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en-US" sz="2000"/>
          </a:p>
        </p:txBody>
      </p:sp>
      <p:sp>
        <p:nvSpPr>
          <p:cNvPr id="259095" name="Line 23"/>
          <p:cNvSpPr>
            <a:spLocks noChangeShapeType="1"/>
          </p:cNvSpPr>
          <p:nvPr/>
        </p:nvSpPr>
        <p:spPr bwMode="auto">
          <a:xfrm>
            <a:off x="323850" y="1773238"/>
            <a:ext cx="849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>
            <a:off x="323850" y="2205038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7" name="Line 25"/>
          <p:cNvSpPr>
            <a:spLocks noChangeShapeType="1"/>
          </p:cNvSpPr>
          <p:nvPr/>
        </p:nvSpPr>
        <p:spPr bwMode="auto">
          <a:xfrm>
            <a:off x="323850" y="3209925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8" name="Line 26"/>
          <p:cNvSpPr>
            <a:spLocks noChangeShapeType="1"/>
          </p:cNvSpPr>
          <p:nvPr/>
        </p:nvSpPr>
        <p:spPr bwMode="auto">
          <a:xfrm>
            <a:off x="323850" y="4214813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099" name="Line 27"/>
          <p:cNvSpPr>
            <a:spLocks noChangeShapeType="1"/>
          </p:cNvSpPr>
          <p:nvPr/>
        </p:nvSpPr>
        <p:spPr bwMode="auto">
          <a:xfrm>
            <a:off x="323850" y="5219700"/>
            <a:ext cx="84963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0" name="Line 28"/>
          <p:cNvSpPr>
            <a:spLocks noChangeShapeType="1"/>
          </p:cNvSpPr>
          <p:nvPr/>
        </p:nvSpPr>
        <p:spPr bwMode="auto">
          <a:xfrm>
            <a:off x="323850" y="6529388"/>
            <a:ext cx="84963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1" name="Line 29"/>
          <p:cNvSpPr>
            <a:spLocks noChangeShapeType="1"/>
          </p:cNvSpPr>
          <p:nvPr/>
        </p:nvSpPr>
        <p:spPr bwMode="auto">
          <a:xfrm>
            <a:off x="323850" y="1773238"/>
            <a:ext cx="0" cy="4756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2" name="Line 30"/>
          <p:cNvSpPr>
            <a:spLocks noChangeShapeType="1"/>
          </p:cNvSpPr>
          <p:nvPr/>
        </p:nvSpPr>
        <p:spPr bwMode="auto">
          <a:xfrm>
            <a:off x="1747838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3" name="Line 31"/>
          <p:cNvSpPr>
            <a:spLocks noChangeShapeType="1"/>
          </p:cNvSpPr>
          <p:nvPr/>
        </p:nvSpPr>
        <p:spPr bwMode="auto">
          <a:xfrm>
            <a:off x="4716463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8820150" y="1773238"/>
            <a:ext cx="0" cy="475615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259105" name="Line 33"/>
          <p:cNvSpPr>
            <a:spLocks noChangeShapeType="1"/>
          </p:cNvSpPr>
          <p:nvPr/>
        </p:nvSpPr>
        <p:spPr bwMode="auto">
          <a:xfrm>
            <a:off x="5273675" y="1773238"/>
            <a:ext cx="0" cy="4756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5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9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9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5" grpId="0"/>
      <p:bldP spid="259076" grpId="0"/>
      <p:bldP spid="259077" grpId="0"/>
      <p:bldP spid="259078" grpId="0"/>
      <p:bldP spid="259080" grpId="0"/>
      <p:bldP spid="259081" grpId="0"/>
      <p:bldP spid="259082" grpId="0"/>
      <p:bldP spid="259083" grpId="0"/>
      <p:bldP spid="259084" grpId="0"/>
      <p:bldP spid="259085" grpId="0"/>
      <p:bldP spid="259086" grpId="0"/>
      <p:bldP spid="259087" grpId="0"/>
      <p:bldP spid="259088" grpId="0"/>
      <p:bldP spid="259089" grpId="0"/>
      <p:bldP spid="259090" grpId="0"/>
      <p:bldP spid="2590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FF222-A29B-40FB-973E-1F71CCF9B100}" type="slidenum">
              <a:rPr lang="it-IT"/>
              <a:pPr/>
              <a:t>13</a:t>
            </a:fld>
            <a:endParaRPr lang="it-IT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Inferire la competenza dalla prestazione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733550"/>
            <a:ext cx="8534400" cy="5124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000"/>
              <a:t>Definire i </a:t>
            </a:r>
            <a:r>
              <a:rPr lang="it-IT" sz="2000">
                <a:cs typeface="Arial" charset="0"/>
              </a:rPr>
              <a:t>profili di competenza</a:t>
            </a:r>
            <a:r>
              <a:rPr lang="it-IT" sz="2000"/>
              <a:t> </a:t>
            </a:r>
            <a:r>
              <a:rPr lang="it-IT" sz="2000">
                <a:cs typeface="Arial" charset="0"/>
              </a:rPr>
              <a:t>→ </a:t>
            </a:r>
            <a:r>
              <a:rPr lang="it-IT" sz="2000" i="1"/>
              <a:t>situazione attesa</a:t>
            </a:r>
            <a:endParaRPr lang="it-IT" sz="2000"/>
          </a:p>
          <a:p>
            <a:pPr>
              <a:lnSpc>
                <a:spcPct val="80000"/>
              </a:lnSpc>
            </a:pPr>
            <a:r>
              <a:rPr lang="it-IT" sz="2000"/>
              <a:t>Proporre opportune </a:t>
            </a:r>
            <a:r>
              <a:rPr lang="it-IT" sz="2000" i="1"/>
              <a:t>attività</a:t>
            </a:r>
            <a:r>
              <a:rPr lang="it-IT" sz="2000"/>
              <a:t> ed </a:t>
            </a:r>
            <a:r>
              <a:rPr lang="it-IT" sz="2000" i="1"/>
              <a:t>esperienze significative</a:t>
            </a:r>
            <a:r>
              <a:rPr lang="it-IT" sz="2000"/>
              <a:t> nelle quali l’allievo faccia emergere prestazioni indicatrici della presenza di risorse e della loro mobilitazione </a:t>
            </a:r>
            <a:r>
              <a:rPr lang="it-IT" sz="2000">
                <a:cs typeface="Arial" charset="0"/>
              </a:rPr>
              <a:t>→</a:t>
            </a:r>
            <a:r>
              <a:rPr lang="it-IT" sz="2000"/>
              <a:t> </a:t>
            </a:r>
            <a:r>
              <a:rPr lang="it-IT" sz="2000" i="1"/>
              <a:t>situazione osservata</a:t>
            </a:r>
            <a:r>
              <a:rPr lang="it-IT" sz="2000"/>
              <a:t>  </a:t>
            </a:r>
          </a:p>
          <a:p>
            <a:pPr>
              <a:lnSpc>
                <a:spcPct val="80000"/>
              </a:lnSpc>
            </a:pPr>
            <a:r>
              <a:rPr lang="it-IT" sz="2000"/>
              <a:t>Utilizzare </a:t>
            </a:r>
            <a:r>
              <a:rPr lang="it-IT" sz="2000" i="1"/>
              <a:t>Rubriche valutative</a:t>
            </a:r>
            <a:r>
              <a:rPr lang="it-IT" sz="2000"/>
              <a:t> per esplicitare: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criteri di valutazione, 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livelli di qualità della prestazione, </a:t>
            </a:r>
          </a:p>
          <a:p>
            <a:pPr lvl="1">
              <a:lnSpc>
                <a:spcPct val="80000"/>
              </a:lnSpc>
            </a:pPr>
            <a:r>
              <a:rPr lang="it-IT" sz="1800"/>
              <a:t>i criteri di attribuzione dei punteggi (scoring) alle prestazioni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it-IT" sz="2000">
                <a:cs typeface="Arial" charset="0"/>
              </a:rPr>
              <a:t>      → </a:t>
            </a:r>
            <a:r>
              <a:rPr lang="it-IT" sz="2000"/>
              <a:t>sistema di riferimento per l’assegnazione di </a:t>
            </a:r>
            <a:r>
              <a:rPr lang="it-IT" sz="2000" i="1"/>
              <a:t>significato</a:t>
            </a:r>
            <a:r>
              <a:rPr lang="it-IT" sz="2000"/>
              <a:t> e di </a:t>
            </a:r>
            <a:r>
              <a:rPr lang="it-IT" sz="2000" i="1"/>
              <a:t>valore</a:t>
            </a:r>
            <a:r>
              <a:rPr lang="it-IT" sz="2000"/>
              <a:t> agli esiti del confronto</a:t>
            </a:r>
          </a:p>
          <a:p>
            <a:pPr>
              <a:lnSpc>
                <a:spcPct val="80000"/>
              </a:lnSpc>
            </a:pPr>
            <a:r>
              <a:rPr lang="it-IT" sz="2000"/>
              <a:t>Utilizzare Diari di bordo con resoconti dettagliati delle attività formative e valutative </a:t>
            </a:r>
            <a:r>
              <a:rPr lang="it-IT" sz="2000">
                <a:cs typeface="Arial" charset="0"/>
              </a:rPr>
              <a:t>→ ricostruzione dei </a:t>
            </a:r>
            <a:r>
              <a:rPr lang="it-IT" sz="2000" i="1">
                <a:cs typeface="Arial" charset="0"/>
              </a:rPr>
              <a:t>processi</a:t>
            </a:r>
            <a:r>
              <a:rPr lang="it-IT" sz="2000">
                <a:cs typeface="Arial" charset="0"/>
              </a:rPr>
              <a:t> che hanno portato agli esiti ottenuti</a:t>
            </a:r>
            <a:endParaRPr lang="it-IT" sz="2000"/>
          </a:p>
          <a:p>
            <a:pPr>
              <a:lnSpc>
                <a:spcPct val="80000"/>
              </a:lnSpc>
            </a:pPr>
            <a:r>
              <a:rPr lang="it-IT" sz="2000"/>
              <a:t>Esprimere un giudizio valutativo sulla base dei </a:t>
            </a:r>
            <a:r>
              <a:rPr lang="it-IT" sz="2000" i="1"/>
              <a:t>livelli EQF</a:t>
            </a:r>
            <a:r>
              <a:rPr lang="it-IT" sz="2000"/>
              <a:t> e del grado di padronanza delle competenze considerate </a:t>
            </a:r>
            <a:r>
              <a:rPr lang="it-IT" sz="2000">
                <a:cs typeface="Arial" charset="0"/>
              </a:rPr>
              <a:t>→ </a:t>
            </a:r>
            <a:r>
              <a:rPr lang="it-IT" sz="2000" i="1">
                <a:cs typeface="Arial" charset="0"/>
              </a:rPr>
              <a:t>decisione</a:t>
            </a:r>
            <a:r>
              <a:rPr lang="it-IT" sz="2000">
                <a:cs typeface="Arial" charset="0"/>
              </a:rPr>
              <a:t> conseguente alla valutazione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1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1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1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1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1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1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1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19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519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1D0E8-879A-4BC8-B127-CCD3BD2EF551}" type="slidenum">
              <a:rPr lang="it-IT"/>
              <a:pPr/>
              <a:t>14</a:t>
            </a:fld>
            <a:endParaRPr lang="it-IT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Rilevazione e valutazione. </a:t>
            </a:r>
            <a:br>
              <a:rPr lang="it-IT"/>
            </a:br>
            <a:r>
              <a:rPr lang="it-IT"/>
              <a:t>Tre dimensioni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Intersoggettiva</a:t>
            </a:r>
          </a:p>
          <a:p>
            <a:r>
              <a:rPr lang="it-IT"/>
              <a:t>Oggettiva</a:t>
            </a:r>
          </a:p>
          <a:p>
            <a:r>
              <a:rPr lang="it-IT"/>
              <a:t>Soggettiva</a:t>
            </a:r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7DEB2-362F-4575-99ED-9193977BD266}" type="slidenum">
              <a:rPr lang="it-IT"/>
              <a:pPr/>
              <a:t>15</a:t>
            </a:fld>
            <a:endParaRPr lang="it-IT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intersoggettiva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9288" y="1817688"/>
            <a:ext cx="8029575" cy="46053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Definire parametri di giudizio (da inserire in rubriche valutative, protocolli di osservazione strutturati e non strutturati, questionari o interviste intesi a rilevare le rappresentazioni soggetti)</a:t>
            </a:r>
          </a:p>
          <a:p>
            <a:pPr>
              <a:lnSpc>
                <a:spcPct val="90000"/>
              </a:lnSpc>
            </a:pPr>
            <a:r>
              <a:rPr lang="it-IT" sz="2400"/>
              <a:t>Prevedere modalità di osservazione e valutazione delle prestazioni del soggetto da parte di altri attori coinvolti nell’esperienza di apprendimento (docenti, genitori, gruppo dei pari, esterni), allo scopo di rilevare una situazione osservata e definirne modalità e ragioni dello scarto tra questa e la situazione attesa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10CF7-266E-483D-BBC1-E61FB770759B}" type="slidenum">
              <a:rPr lang="it-IT"/>
              <a:pPr/>
              <a:t>16</a:t>
            </a:fld>
            <a:endParaRPr lang="it-IT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oggettiva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6275" y="1831975"/>
            <a:ext cx="7934325" cy="4264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Utilizzare gli strumenti suddetti per l’analisi delle prestazioni dell’individuo nel problem solving in situazione (compiti autentici, analisi di casi, costruzione di prodotti, assunti come espressione della competenza dell’individuo)</a:t>
            </a:r>
          </a:p>
          <a:p>
            <a:pPr>
              <a:lnSpc>
                <a:spcPct val="90000"/>
              </a:lnSpc>
            </a:pPr>
            <a:r>
              <a:rPr lang="it-IT" sz="2800"/>
              <a:t>Documentare l’esperienza di apprendimento ricostruendo la dimensione processuale, i modi per raggiungere gli obiettivi di padronanza nell’affrontare determinate situazioni problema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CDA6B-F436-4FDF-9ACC-5BFCE81FE8A4}" type="slidenum">
              <a:rPr lang="it-IT"/>
              <a:pPr/>
              <a:t>17</a:t>
            </a:fld>
            <a:endParaRPr lang="it-IT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Dimensione soggettiva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652588"/>
            <a:ext cx="8112125" cy="46894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Chiedere al soggetto di autovalutare i propri prodotti e processi, ricostruendo la propria esperienza di apprendimento attraverso diari di bordo, autobiografie, questionari di autopercezione, check list e scale di valutazione</a:t>
            </a:r>
          </a:p>
          <a:p>
            <a:pPr>
              <a:lnSpc>
                <a:spcPct val="80000"/>
              </a:lnSpc>
            </a:pPr>
            <a:r>
              <a:rPr lang="it-IT" sz="2400"/>
              <a:t>Raccogliere e documentare il punto di vista del soggetto sulla propria esperienza di apprendimento e sui risultati raggiunti ed invitarlo a rielaborarli anche in relazione all’evidenza raccolta da altri soggetti che hanno partecipato al processo (dimensione intersoggettiva) </a:t>
            </a:r>
          </a:p>
          <a:p>
            <a:pPr>
              <a:lnSpc>
                <a:spcPct val="80000"/>
              </a:lnSpc>
            </a:pPr>
            <a:r>
              <a:rPr lang="it-IT" sz="2400"/>
              <a:t>Indurre il soggetto a rielaborare la propria esperienza, individuandone punti di forza e punti di debolezza, per accrescere la propria consapevolezza su di essa e su di sé.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FE4A5-B560-44B4-BA14-67BD4DA398D2}" type="slidenum">
              <a:rPr lang="it-IT"/>
              <a:pPr/>
              <a:t>18</a:t>
            </a:fld>
            <a:endParaRPr lang="it-IT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Dalla valutazione alla certificazione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Esempio: modelli di certificazione e rubriche di riferimento proposte in un lavoro curato da USP Treviso, coordinato da Dario Nicoli</a:t>
            </a:r>
          </a:p>
          <a:p>
            <a:r>
              <a:rPr lang="it-IT"/>
              <a:t>Il riferimento sono i livelli EQF</a:t>
            </a:r>
          </a:p>
        </p:txBody>
      </p:sp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D442A-3C5B-4D5E-AEB8-FE7B00E0BEF5}" type="slidenum">
              <a:rPr lang="it-IT"/>
              <a:pPr/>
              <a:t>19</a:t>
            </a:fld>
            <a:endParaRPr lang="it-IT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22337"/>
          </a:xfrm>
        </p:spPr>
        <p:txBody>
          <a:bodyPr/>
          <a:lstStyle/>
          <a:p>
            <a:r>
              <a:rPr lang="it-IT"/>
              <a:t>Certificare la competenza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5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247775"/>
            <a:ext cx="8208962" cy="5019675"/>
          </a:xfrm>
          <a:prstGeom prst="rect">
            <a:avLst/>
          </a:prstGeom>
          <a:noFill/>
        </p:spPr>
      </p:pic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192088" y="6276975"/>
            <a:ext cx="895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FEED6-46A9-4A02-A0FE-00D79A2E3362}" type="slidenum">
              <a:rPr lang="it-IT"/>
              <a:pPr/>
              <a:t>2</a:t>
            </a:fld>
            <a:endParaRPr lang="it-IT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competenze?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Cosa si valuta? </a:t>
            </a:r>
          </a:p>
          <a:p>
            <a:r>
              <a:rPr lang="it-IT"/>
              <a:t>Perché si valuta?</a:t>
            </a:r>
          </a:p>
          <a:p>
            <a:r>
              <a:rPr lang="it-IT"/>
              <a:t>Quando si valuta?</a:t>
            </a:r>
          </a:p>
          <a:p>
            <a:r>
              <a:rPr lang="it-IT"/>
              <a:t>Come si valuta?</a:t>
            </a:r>
          </a:p>
          <a:p>
            <a:r>
              <a:rPr lang="it-IT"/>
              <a:t>Chi valuta?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7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7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7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7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7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E1869-E549-44BF-B497-132F77679F7C}" type="slidenum">
              <a:rPr lang="it-IT"/>
              <a:pPr/>
              <a:t>20</a:t>
            </a:fld>
            <a:endParaRPr lang="it-IT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90600"/>
          </a:xfrm>
        </p:spPr>
        <p:txBody>
          <a:bodyPr/>
          <a:lstStyle/>
          <a:p>
            <a:r>
              <a:rPr lang="it-IT"/>
              <a:t>Certificare la competenza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66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163" y="1319213"/>
            <a:ext cx="8208962" cy="4953000"/>
          </a:xfrm>
          <a:prstGeom prst="rect">
            <a:avLst/>
          </a:prstGeom>
          <a:noFill/>
        </p:spPr>
      </p:pic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EF67E-0B91-48E5-90D4-23CE4BA71552}" type="slidenum">
              <a:rPr lang="it-IT"/>
              <a:pPr/>
              <a:t>21</a:t>
            </a:fld>
            <a:endParaRPr lang="it-IT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Concetti chiave</a:t>
            </a:r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790700"/>
            <a:ext cx="8289925" cy="46878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800"/>
              <a:t>Situazioni di apprendimento significative (situazioni-problema) </a:t>
            </a:r>
            <a:r>
              <a:rPr lang="it-IT" sz="2800">
                <a:cs typeface="Arial" charset="0"/>
              </a:rPr>
              <a:t>→ Situazioni in cui si renda necessario mobilitare risorse: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interpretare i problemi in modo adeguato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progettare e mettere in atto strategie risolutive adeguate</a:t>
            </a:r>
          </a:p>
          <a:p>
            <a:pPr lvl="1">
              <a:lnSpc>
                <a:spcPct val="90000"/>
              </a:lnSpc>
            </a:pPr>
            <a:r>
              <a:rPr lang="it-IT" sz="2400">
                <a:cs typeface="Arial" charset="0"/>
              </a:rPr>
              <a:t>Per riflettere sulle strategie adottate ed autoregolare la propria azione</a:t>
            </a:r>
          </a:p>
          <a:p>
            <a:pPr>
              <a:lnSpc>
                <a:spcPct val="90000"/>
              </a:lnSpc>
            </a:pPr>
            <a:r>
              <a:rPr lang="it-IT" sz="2800"/>
              <a:t>Livelli EQF</a:t>
            </a:r>
            <a:endParaRPr lang="it-IT" sz="2800"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it-IT" sz="2800"/>
              <a:t>Grado di padronanza (basilare, adeguato, eccellente)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7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37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7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37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37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37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053C6-7D1D-4DCB-8808-8EF07D8CD6A0}" type="slidenum">
              <a:rPr lang="it-IT"/>
              <a:pPr/>
              <a:t>22</a:t>
            </a:fld>
            <a:endParaRPr lang="it-IT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Conoscenze, abilità, competenze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424862" cy="46085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400"/>
              <a:t>Definizioni tratte direttamente dalla direttiva Europea (Quadro Europeo delle Qualifiche e dei Titoli):  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Conoscenze</a:t>
            </a:r>
            <a:r>
              <a:rPr lang="it-IT" sz="2000"/>
              <a:t>: indicano il risultato dell’</a:t>
            </a:r>
            <a:r>
              <a:rPr lang="it-IT" sz="2000" b="1"/>
              <a:t>assimilazione</a:t>
            </a:r>
            <a:r>
              <a:rPr lang="it-IT" sz="2000"/>
              <a:t> di informazioni attraverso l’apprendimento. Le conoscenze sono l’insieme di fatti, principi, teorie e pratiche, relative a un settore di studio o di lavoro; le conoscenze sono descritte come teoriche e/o pratiche.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Abilità</a:t>
            </a:r>
            <a:r>
              <a:rPr lang="it-IT" sz="2000"/>
              <a:t>: </a:t>
            </a:r>
            <a:r>
              <a:rPr lang="it-IT" sz="2000" b="1"/>
              <a:t>indicano le capacità di applicare</a:t>
            </a:r>
            <a:r>
              <a:rPr lang="it-IT" sz="2000"/>
              <a:t> conoscenze e di usare know-how </a:t>
            </a:r>
            <a:r>
              <a:rPr lang="it-IT" sz="2000" b="1"/>
              <a:t>per portare a termine</a:t>
            </a:r>
            <a:r>
              <a:rPr lang="it-IT" sz="2000"/>
              <a:t> compiti e risolvere problemi; le abilità sono descritte come cognitive (uso del pensiero logico, intuitivo e creativo) e pratiche (che implicano l’abilità manuale e l’uso di metodi, materiali, strumenti).</a:t>
            </a:r>
          </a:p>
          <a:p>
            <a:pPr lvl="1">
              <a:lnSpc>
                <a:spcPct val="80000"/>
              </a:lnSpc>
            </a:pPr>
            <a:r>
              <a:rPr lang="it-IT" sz="2000" b="1"/>
              <a:t>Competenze</a:t>
            </a:r>
            <a:r>
              <a:rPr lang="it-IT" sz="2000"/>
              <a:t>: indicano la comprovata capacità di </a:t>
            </a:r>
            <a:r>
              <a:rPr lang="it-IT" sz="2000" b="1"/>
              <a:t>usare</a:t>
            </a:r>
            <a:r>
              <a:rPr lang="it-IT" sz="2000"/>
              <a:t> </a:t>
            </a:r>
            <a:r>
              <a:rPr lang="it-IT" sz="2000" b="1"/>
              <a:t>conoscenze, abilità e capacità</a:t>
            </a:r>
            <a:r>
              <a:rPr lang="it-IT" sz="2000"/>
              <a:t> personali, sociali e/o metodologiche, </a:t>
            </a:r>
            <a:r>
              <a:rPr lang="it-IT" sz="2000" b="1"/>
              <a:t>in situazioni</a:t>
            </a:r>
            <a:r>
              <a:rPr lang="it-IT" sz="2000"/>
              <a:t> di lavoro o di studio e nello sviluppo professionale e/o personale; le competenze sono descritte in termine di responsabilità e autonomia.</a:t>
            </a:r>
          </a:p>
        </p:txBody>
      </p:sp>
      <p:sp>
        <p:nvSpPr>
          <p:cNvPr id="410628" name="Text Box 4"/>
          <p:cNvSpPr txBox="1">
            <a:spLocks noChangeArrowheads="1"/>
          </p:cNvSpPr>
          <p:nvPr/>
        </p:nvSpPr>
        <p:spPr bwMode="auto">
          <a:xfrm>
            <a:off x="0" y="6491288"/>
            <a:ext cx="882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10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10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84DBE-615B-4C3A-828A-A1EEA62FC553}" type="slidenum">
              <a:rPr lang="it-IT"/>
              <a:pPr/>
              <a:t>23</a:t>
            </a:fld>
            <a:endParaRPr lang="it-IT"/>
          </a:p>
        </p:txBody>
      </p:sp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livelli EQF 1-4</a:t>
            </a:r>
          </a:p>
        </p:txBody>
      </p:sp>
      <p:pic>
        <p:nvPicPr>
          <p:cNvPr id="3809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766888"/>
            <a:ext cx="8693150" cy="3513137"/>
          </a:xfrm>
          <a:prstGeom prst="rect">
            <a:avLst/>
          </a:prstGeom>
          <a:noFill/>
        </p:spPr>
      </p:pic>
      <p:sp>
        <p:nvSpPr>
          <p:cNvPr id="380933" name="Text Box 5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09810-0050-41B7-BE43-9C5D10BAA78A}" type="slidenum">
              <a:rPr lang="it-IT"/>
              <a:pPr/>
              <a:t>24</a:t>
            </a:fld>
            <a:endParaRPr lang="it-IT"/>
          </a:p>
        </p:txBody>
      </p:sp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 livelli EQF 5-8</a:t>
            </a:r>
          </a:p>
        </p:txBody>
      </p:sp>
      <p:pic>
        <p:nvPicPr>
          <p:cNvPr id="3819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817688"/>
            <a:ext cx="8574087" cy="4286250"/>
          </a:xfrm>
          <a:prstGeom prst="rect">
            <a:avLst/>
          </a:prstGeom>
          <a:noFill/>
        </p:spPr>
      </p:pic>
      <p:sp>
        <p:nvSpPr>
          <p:cNvPr id="381958" name="Text Box 6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59AAD-5078-4BB7-A961-DB20A6DECB92}" type="slidenum">
              <a:rPr lang="it-IT"/>
              <a:pPr/>
              <a:t>25</a:t>
            </a:fld>
            <a:endParaRPr lang="it-IT"/>
          </a:p>
        </p:txBody>
      </p:sp>
      <p:sp>
        <p:nvSpPr>
          <p:cNvPr id="385031" name="Text Box 7"/>
          <p:cNvSpPr txBox="1">
            <a:spLocks noChangeArrowheads="1"/>
          </p:cNvSpPr>
          <p:nvPr/>
        </p:nvSpPr>
        <p:spPr bwMode="auto">
          <a:xfrm>
            <a:off x="306388" y="1028700"/>
            <a:ext cx="3049587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Problemi “chiusi”</a:t>
            </a:r>
          </a:p>
          <a:p>
            <a:pPr>
              <a:spcBef>
                <a:spcPct val="50000"/>
              </a:spcBef>
            </a:pPr>
            <a:r>
              <a:rPr lang="it-IT"/>
              <a:t>Una soluzione univoca</a:t>
            </a:r>
          </a:p>
          <a:p>
            <a:pPr>
              <a:spcBef>
                <a:spcPct val="50000"/>
              </a:spcBef>
            </a:pPr>
            <a:r>
              <a:rPr lang="it-IT"/>
              <a:t>Feedback giusto/sbagliato</a:t>
            </a:r>
          </a:p>
        </p:txBody>
      </p:sp>
      <p:grpSp>
        <p:nvGrpSpPr>
          <p:cNvPr id="385044" name="Group 20"/>
          <p:cNvGrpSpPr>
            <a:grpSpLocks/>
          </p:cNvGrpSpPr>
          <p:nvPr/>
        </p:nvGrpSpPr>
        <p:grpSpPr bwMode="auto">
          <a:xfrm>
            <a:off x="277813" y="2355850"/>
            <a:ext cx="8424862" cy="3759200"/>
            <a:chOff x="295" y="1253"/>
            <a:chExt cx="5307" cy="2368"/>
          </a:xfrm>
        </p:grpSpPr>
        <p:sp>
          <p:nvSpPr>
            <p:cNvPr id="385026" name="Oval 2"/>
            <p:cNvSpPr>
              <a:spLocks noChangeArrowheads="1"/>
            </p:cNvSpPr>
            <p:nvPr/>
          </p:nvSpPr>
          <p:spPr bwMode="auto">
            <a:xfrm>
              <a:off x="295" y="1253"/>
              <a:ext cx="1270" cy="1724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it-IT"/>
                <a:t>  </a:t>
              </a:r>
            </a:p>
            <a:p>
              <a:pPr algn="ctr"/>
              <a:r>
                <a:rPr lang="it-IT"/>
                <a:t>- Esecuzione</a:t>
              </a:r>
            </a:p>
            <a:p>
              <a:pPr algn="ctr"/>
              <a:r>
                <a:rPr lang="it-IT"/>
                <a:t>- Esigenza      </a:t>
              </a:r>
            </a:p>
            <a:p>
              <a:pPr algn="ctr"/>
              <a:r>
                <a:rPr lang="it-IT"/>
                <a:t> unidimensionale</a:t>
              </a:r>
            </a:p>
            <a:p>
              <a:pPr algn="ctr"/>
              <a:r>
                <a:rPr lang="it-IT"/>
                <a:t> - Ripetizione   </a:t>
              </a:r>
            </a:p>
            <a:p>
              <a:pPr algn="ctr"/>
              <a:r>
                <a:rPr lang="it-IT"/>
                <a:t>- Semplicità </a:t>
              </a:r>
            </a:p>
            <a:p>
              <a:pPr algn="ctr"/>
              <a:endParaRPr lang="it-IT"/>
            </a:p>
          </p:txBody>
        </p:sp>
        <p:sp>
          <p:nvSpPr>
            <p:cNvPr id="385027" name="Line 3"/>
            <p:cNvSpPr>
              <a:spLocks noChangeShapeType="1"/>
            </p:cNvSpPr>
            <p:nvPr/>
          </p:nvSpPr>
          <p:spPr bwMode="auto">
            <a:xfrm>
              <a:off x="1559" y="2205"/>
              <a:ext cx="263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28" name="Line 4"/>
            <p:cNvSpPr>
              <a:spLocks noChangeShapeType="1"/>
            </p:cNvSpPr>
            <p:nvPr/>
          </p:nvSpPr>
          <p:spPr bwMode="auto">
            <a:xfrm>
              <a:off x="1565" y="1616"/>
              <a:ext cx="0" cy="9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29" name="Line 5"/>
            <p:cNvSpPr>
              <a:spLocks noChangeShapeType="1"/>
            </p:cNvSpPr>
            <p:nvPr/>
          </p:nvSpPr>
          <p:spPr bwMode="auto">
            <a:xfrm>
              <a:off x="4195" y="1661"/>
              <a:ext cx="0" cy="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0" name="Oval 6"/>
            <p:cNvSpPr>
              <a:spLocks noChangeArrowheads="1"/>
            </p:cNvSpPr>
            <p:nvPr/>
          </p:nvSpPr>
          <p:spPr bwMode="auto">
            <a:xfrm>
              <a:off x="4195" y="1298"/>
              <a:ext cx="1407" cy="1587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buFontTx/>
                <a:buChar char="-"/>
              </a:pPr>
              <a:r>
                <a:rPr lang="it-IT"/>
                <a:t> Iniziativa            </a:t>
              </a:r>
            </a:p>
            <a:p>
              <a:pPr algn="ctr">
                <a:buFontTx/>
                <a:buChar char="-"/>
              </a:pPr>
              <a:r>
                <a:rPr lang="it-IT"/>
                <a:t> Esigenze             </a:t>
              </a:r>
            </a:p>
            <a:p>
              <a:pPr algn="ctr"/>
              <a:r>
                <a:rPr lang="it-IT"/>
                <a:t>pluridimensionali</a:t>
              </a:r>
            </a:p>
            <a:p>
              <a:pPr algn="ctr"/>
              <a:r>
                <a:rPr lang="it-IT"/>
                <a:t>- Innovazione     </a:t>
              </a:r>
            </a:p>
            <a:p>
              <a:pPr algn="ctr"/>
              <a:r>
                <a:rPr lang="it-IT"/>
                <a:t>- Complessità      </a:t>
              </a:r>
            </a:p>
            <a:p>
              <a:pPr algn="ctr"/>
              <a:r>
                <a:rPr lang="it-IT"/>
                <a:t> </a:t>
              </a:r>
            </a:p>
          </p:txBody>
        </p:sp>
        <p:sp>
          <p:nvSpPr>
            <p:cNvPr id="385033" name="Line 9"/>
            <p:cNvSpPr>
              <a:spLocks noChangeShapeType="1"/>
            </p:cNvSpPr>
            <p:nvPr/>
          </p:nvSpPr>
          <p:spPr bwMode="auto">
            <a:xfrm>
              <a:off x="1882" y="202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4" name="Line 10"/>
            <p:cNvSpPr>
              <a:spLocks noChangeShapeType="1"/>
            </p:cNvSpPr>
            <p:nvPr/>
          </p:nvSpPr>
          <p:spPr bwMode="auto">
            <a:xfrm>
              <a:off x="2064" y="202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5" name="Line 11"/>
            <p:cNvSpPr>
              <a:spLocks noChangeShapeType="1"/>
            </p:cNvSpPr>
            <p:nvPr/>
          </p:nvSpPr>
          <p:spPr bwMode="auto">
            <a:xfrm>
              <a:off x="3705" y="199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6" name="Line 12"/>
            <p:cNvSpPr>
              <a:spLocks noChangeShapeType="1"/>
            </p:cNvSpPr>
            <p:nvPr/>
          </p:nvSpPr>
          <p:spPr bwMode="auto">
            <a:xfrm>
              <a:off x="3931" y="1996"/>
              <a:ext cx="0" cy="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37" name="Text Box 13"/>
            <p:cNvSpPr txBox="1">
              <a:spLocks noChangeArrowheads="1"/>
            </p:cNvSpPr>
            <p:nvPr/>
          </p:nvSpPr>
          <p:spPr bwMode="auto">
            <a:xfrm>
              <a:off x="1515" y="2704"/>
              <a:ext cx="998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Saper fare </a:t>
              </a:r>
              <a:r>
                <a:rPr lang="it-IT"/>
                <a:t>(eseguire una operazione prescritta)</a:t>
              </a:r>
            </a:p>
          </p:txBody>
        </p:sp>
        <p:sp>
          <p:nvSpPr>
            <p:cNvPr id="385038" name="Text Box 14"/>
            <p:cNvSpPr txBox="1">
              <a:spLocks noChangeArrowheads="1"/>
            </p:cNvSpPr>
            <p:nvPr/>
          </p:nvSpPr>
          <p:spPr bwMode="auto">
            <a:xfrm>
              <a:off x="3281" y="2698"/>
              <a:ext cx="1451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b="1"/>
                <a:t>Saper agire e interagire </a:t>
              </a:r>
              <a:r>
                <a:rPr lang="it-IT"/>
                <a:t>(gestire situazioni complesse e non routinarie; prendere iniziative)</a:t>
              </a:r>
            </a:p>
          </p:txBody>
        </p:sp>
        <p:sp>
          <p:nvSpPr>
            <p:cNvPr id="385039" name="Line 15"/>
            <p:cNvSpPr>
              <a:spLocks noChangeShapeType="1"/>
            </p:cNvSpPr>
            <p:nvPr/>
          </p:nvSpPr>
          <p:spPr bwMode="auto">
            <a:xfrm flipV="1">
              <a:off x="1973" y="2341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385043" name="Line 19"/>
            <p:cNvSpPr>
              <a:spLocks noChangeShapeType="1"/>
            </p:cNvSpPr>
            <p:nvPr/>
          </p:nvSpPr>
          <p:spPr bwMode="auto">
            <a:xfrm flipV="1">
              <a:off x="3822" y="2360"/>
              <a:ext cx="0" cy="27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385045" name="Text Box 21"/>
          <p:cNvSpPr txBox="1">
            <a:spLocks noChangeArrowheads="1"/>
          </p:cNvSpPr>
          <p:nvPr/>
        </p:nvSpPr>
        <p:spPr bwMode="auto">
          <a:xfrm>
            <a:off x="296863" y="6216650"/>
            <a:ext cx="786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Boterf G. (2008), </a:t>
            </a:r>
            <a:r>
              <a:rPr lang="it-IT" i="1"/>
              <a:t>Costruire le competenze individuali e collettive</a:t>
            </a:r>
            <a:r>
              <a:rPr lang="it-IT"/>
              <a:t>, Napoli, Guida, p. 62.</a:t>
            </a:r>
          </a:p>
        </p:txBody>
      </p:sp>
      <p:sp>
        <p:nvSpPr>
          <p:cNvPr id="385046" name="Text Box 22"/>
          <p:cNvSpPr txBox="1">
            <a:spLocks noChangeArrowheads="1"/>
          </p:cNvSpPr>
          <p:nvPr/>
        </p:nvSpPr>
        <p:spPr bwMode="auto">
          <a:xfrm>
            <a:off x="5534025" y="1031875"/>
            <a:ext cx="3609975" cy="11922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Problemi “aperti”</a:t>
            </a:r>
          </a:p>
          <a:p>
            <a:pPr>
              <a:spcBef>
                <a:spcPct val="50000"/>
              </a:spcBef>
            </a:pPr>
            <a:r>
              <a:rPr lang="it-IT"/>
              <a:t>Più strategie di soluzione</a:t>
            </a:r>
          </a:p>
          <a:p>
            <a:pPr>
              <a:spcBef>
                <a:spcPct val="50000"/>
              </a:spcBef>
            </a:pPr>
            <a:r>
              <a:rPr lang="it-IT"/>
              <a:t>Riflessione sulle proprie strategie</a:t>
            </a:r>
          </a:p>
        </p:txBody>
      </p:sp>
      <p:sp>
        <p:nvSpPr>
          <p:cNvPr id="385047" name="Rectangle 23"/>
          <p:cNvSpPr>
            <a:spLocks noChangeArrowheads="1"/>
          </p:cNvSpPr>
          <p:nvPr/>
        </p:nvSpPr>
        <p:spPr bwMode="auto">
          <a:xfrm>
            <a:off x="985838" y="0"/>
            <a:ext cx="7158037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it-IT" sz="4000">
                <a:solidFill>
                  <a:schemeClr val="tx2"/>
                </a:solidFill>
              </a:rPr>
              <a:t>Il “cursore” della competenza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1D42F-040B-44DB-8215-5F9641F08A0A}" type="slidenum">
              <a:rPr lang="it-IT"/>
              <a:pPr/>
              <a:t>26</a:t>
            </a:fld>
            <a:endParaRPr lang="it-IT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rubrica valutativa basata sui livelli EQF</a:t>
            </a:r>
          </a:p>
        </p:txBody>
      </p:sp>
      <p:pic>
        <p:nvPicPr>
          <p:cNvPr id="4208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78000"/>
            <a:ext cx="8164512" cy="4095750"/>
          </a:xfrm>
          <a:prstGeom prst="rect">
            <a:avLst/>
          </a:prstGeom>
          <a:noFill/>
        </p:spPr>
      </p:pic>
      <p:sp>
        <p:nvSpPr>
          <p:cNvPr id="420869" name="Text Box 5"/>
          <p:cNvSpPr txBox="1">
            <a:spLocks noChangeArrowheads="1"/>
          </p:cNvSpPr>
          <p:nvPr/>
        </p:nvSpPr>
        <p:spPr bwMode="auto">
          <a:xfrm>
            <a:off x="163513" y="6237288"/>
            <a:ext cx="878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USP Treviso (2009), </a:t>
            </a:r>
            <a:r>
              <a:rPr lang="it-IT" sz="1200" i="1"/>
              <a:t>Competenze in uscita dai nuovi Istituti Tecnici, http://agrariosereni.it/as/pagine/Sperimentazione/competenze%20professionali%202008%202009%20giu09.pdf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0C16-3238-4AF4-801C-79084C02C192}" type="slidenum">
              <a:rPr lang="it-IT"/>
              <a:pPr/>
              <a:t>27</a:t>
            </a:fld>
            <a:endParaRPr lang="it-IT"/>
          </a:p>
        </p:txBody>
      </p:sp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rubrica valutativa basata sui livelli EQF</a:t>
            </a:r>
          </a:p>
        </p:txBody>
      </p:sp>
      <p:pic>
        <p:nvPicPr>
          <p:cNvPr id="38298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" y="1920875"/>
            <a:ext cx="8523288" cy="2771775"/>
          </a:xfrm>
          <a:prstGeom prst="rect">
            <a:avLst/>
          </a:prstGeom>
          <a:noFill/>
        </p:spPr>
      </p:pic>
      <p:sp>
        <p:nvSpPr>
          <p:cNvPr id="382983" name="Text Box 7"/>
          <p:cNvSpPr txBox="1">
            <a:spLocks noChangeArrowheads="1"/>
          </p:cNvSpPr>
          <p:nvPr/>
        </p:nvSpPr>
        <p:spPr bwMode="auto">
          <a:xfrm>
            <a:off x="163513" y="6237288"/>
            <a:ext cx="878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200"/>
              <a:t>USP Treviso (2009), </a:t>
            </a:r>
            <a:r>
              <a:rPr lang="it-IT" sz="1200" i="1"/>
              <a:t>Competenze in uscita dai nuovi Istituti Tecnici, http://agrariosereni.it/as/pagine/Sperimentazione/competenze%20professionali%202008%202009%20giu09.pdf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7C917-409B-47D6-B8CF-AE2145F3D4D1}" type="slidenum">
              <a:rPr lang="it-IT"/>
              <a:pPr/>
              <a:t>28</a:t>
            </a:fld>
            <a:endParaRPr lang="it-IT"/>
          </a:p>
        </p:txBody>
      </p:sp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1249362"/>
          </a:xfrm>
        </p:spPr>
        <p:txBody>
          <a:bodyPr/>
          <a:lstStyle/>
          <a:p>
            <a:r>
              <a:rPr lang="it-IT" sz="3600"/>
              <a:t>I gradi: basilare, adeguato, eccellente</a:t>
            </a:r>
          </a:p>
        </p:txBody>
      </p:sp>
      <p:pic>
        <p:nvPicPr>
          <p:cNvPr id="4382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328738"/>
            <a:ext cx="8545513" cy="5313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A0BCA-FD84-46D3-9608-08EF0483C302}" type="slidenum">
              <a:rPr lang="it-IT"/>
              <a:pPr/>
              <a:t>29</a:t>
            </a:fld>
            <a:endParaRPr lang="it-IT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3200"/>
              <a:t>Indicatori dell’agire con competenza e definizione di livelli/gradi</a:t>
            </a:r>
          </a:p>
        </p:txBody>
      </p:sp>
      <p:pic>
        <p:nvPicPr>
          <p:cNvPr id="4403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5450" y="1589088"/>
            <a:ext cx="2371725" cy="4991100"/>
          </a:xfrm>
          <a:prstGeom prst="rect">
            <a:avLst/>
          </a:prstGeom>
          <a:noFill/>
        </p:spPr>
      </p:pic>
      <p:sp>
        <p:nvSpPr>
          <p:cNvPr id="440325" name="Text Box 5"/>
          <p:cNvSpPr txBox="1">
            <a:spLocks noChangeArrowheads="1"/>
          </p:cNvSpPr>
          <p:nvPr/>
        </p:nvSpPr>
        <p:spPr bwMode="auto">
          <a:xfrm>
            <a:off x="3724275" y="2224088"/>
            <a:ext cx="10112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Azione</a:t>
            </a:r>
          </a:p>
        </p:txBody>
      </p:sp>
      <p:sp>
        <p:nvSpPr>
          <p:cNvPr id="440326" name="Oval 6"/>
          <p:cNvSpPr>
            <a:spLocks noChangeArrowheads="1"/>
          </p:cNvSpPr>
          <p:nvPr/>
        </p:nvSpPr>
        <p:spPr bwMode="auto">
          <a:xfrm>
            <a:off x="314325" y="1638300"/>
            <a:ext cx="2019300" cy="736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27" name="Line 7"/>
          <p:cNvSpPr>
            <a:spLocks noChangeShapeType="1"/>
          </p:cNvSpPr>
          <p:nvPr/>
        </p:nvSpPr>
        <p:spPr bwMode="auto">
          <a:xfrm>
            <a:off x="2333625" y="1965325"/>
            <a:ext cx="1377950" cy="436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28" name="Oval 8"/>
          <p:cNvSpPr>
            <a:spLocks noChangeArrowheads="1"/>
          </p:cNvSpPr>
          <p:nvPr/>
        </p:nvSpPr>
        <p:spPr bwMode="auto">
          <a:xfrm>
            <a:off x="263525" y="4016375"/>
            <a:ext cx="1966913" cy="611188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29" name="Text Box 9"/>
          <p:cNvSpPr txBox="1">
            <a:spLocks noChangeArrowheads="1"/>
          </p:cNvSpPr>
          <p:nvPr/>
        </p:nvSpPr>
        <p:spPr bwMode="auto">
          <a:xfrm>
            <a:off x="3725863" y="2974975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Interpretazione</a:t>
            </a:r>
          </a:p>
        </p:txBody>
      </p:sp>
      <p:sp>
        <p:nvSpPr>
          <p:cNvPr id="440330" name="Line 10"/>
          <p:cNvSpPr>
            <a:spLocks noChangeShapeType="1"/>
          </p:cNvSpPr>
          <p:nvPr/>
        </p:nvSpPr>
        <p:spPr bwMode="auto">
          <a:xfrm flipV="1">
            <a:off x="2130425" y="3167063"/>
            <a:ext cx="1612900" cy="1025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pic>
        <p:nvPicPr>
          <p:cNvPr id="440331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1275" y="1535113"/>
            <a:ext cx="2371725" cy="4991100"/>
          </a:xfrm>
          <a:prstGeom prst="rect">
            <a:avLst/>
          </a:prstGeom>
          <a:noFill/>
        </p:spPr>
      </p:pic>
      <p:sp>
        <p:nvSpPr>
          <p:cNvPr id="440332" name="Oval 12"/>
          <p:cNvSpPr>
            <a:spLocks noChangeArrowheads="1"/>
          </p:cNvSpPr>
          <p:nvPr/>
        </p:nvSpPr>
        <p:spPr bwMode="auto">
          <a:xfrm>
            <a:off x="6248400" y="4305300"/>
            <a:ext cx="2541588" cy="56991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3" name="Text Box 13"/>
          <p:cNvSpPr txBox="1">
            <a:spLocks noChangeArrowheads="1"/>
          </p:cNvSpPr>
          <p:nvPr/>
        </p:nvSpPr>
        <p:spPr bwMode="auto">
          <a:xfrm>
            <a:off x="3603625" y="3849688"/>
            <a:ext cx="20208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Autoregolazione</a:t>
            </a:r>
          </a:p>
        </p:txBody>
      </p:sp>
      <p:sp>
        <p:nvSpPr>
          <p:cNvPr id="440334" name="Line 14"/>
          <p:cNvSpPr>
            <a:spLocks noChangeShapeType="1"/>
          </p:cNvSpPr>
          <p:nvPr/>
        </p:nvSpPr>
        <p:spPr bwMode="auto">
          <a:xfrm flipH="1" flipV="1">
            <a:off x="5532438" y="4068763"/>
            <a:ext cx="788987" cy="396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5" name="Oval 15"/>
          <p:cNvSpPr>
            <a:spLocks noChangeArrowheads="1"/>
          </p:cNvSpPr>
          <p:nvPr/>
        </p:nvSpPr>
        <p:spPr bwMode="auto">
          <a:xfrm>
            <a:off x="369888" y="2705100"/>
            <a:ext cx="2319337" cy="73660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6" name="Line 16"/>
          <p:cNvSpPr>
            <a:spLocks noChangeShapeType="1"/>
          </p:cNvSpPr>
          <p:nvPr/>
        </p:nvSpPr>
        <p:spPr bwMode="auto">
          <a:xfrm>
            <a:off x="2678113" y="3071813"/>
            <a:ext cx="1049337" cy="968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7" name="Oval 17"/>
          <p:cNvSpPr>
            <a:spLocks noChangeArrowheads="1"/>
          </p:cNvSpPr>
          <p:nvPr/>
        </p:nvSpPr>
        <p:spPr bwMode="auto">
          <a:xfrm>
            <a:off x="6167438" y="5695950"/>
            <a:ext cx="2541587" cy="47625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38" name="Line 18"/>
          <p:cNvSpPr>
            <a:spLocks noChangeShapeType="1"/>
          </p:cNvSpPr>
          <p:nvPr/>
        </p:nvSpPr>
        <p:spPr bwMode="auto">
          <a:xfrm flipH="1" flipV="1">
            <a:off x="5521325" y="4070350"/>
            <a:ext cx="747713" cy="1776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40339" name="Oval 19"/>
          <p:cNvSpPr>
            <a:spLocks noChangeArrowheads="1"/>
          </p:cNvSpPr>
          <p:nvPr/>
        </p:nvSpPr>
        <p:spPr bwMode="auto">
          <a:xfrm>
            <a:off x="6169025" y="3079750"/>
            <a:ext cx="2581275" cy="10207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40340" name="Line 20"/>
          <p:cNvSpPr>
            <a:spLocks noChangeShapeType="1"/>
          </p:cNvSpPr>
          <p:nvPr/>
        </p:nvSpPr>
        <p:spPr bwMode="auto">
          <a:xfrm>
            <a:off x="4641850" y="2444750"/>
            <a:ext cx="1814513" cy="83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F77F2-5692-4DC5-A581-28F253B87C97}" type="slidenum">
              <a:rPr lang="it-IT"/>
              <a:pPr/>
              <a:t>3</a:t>
            </a:fld>
            <a:endParaRPr lang="it-IT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significa: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6588" y="1720850"/>
            <a:ext cx="8083550" cy="4443413"/>
          </a:xfrm>
        </p:spPr>
        <p:txBody>
          <a:bodyPr/>
          <a:lstStyle/>
          <a:p>
            <a:r>
              <a:rPr lang="it-IT" sz="2800"/>
              <a:t>Confrontare una </a:t>
            </a:r>
            <a:r>
              <a:rPr lang="it-IT" sz="2800" i="1"/>
              <a:t>situazione osservata</a:t>
            </a:r>
            <a:r>
              <a:rPr lang="it-IT" sz="2800"/>
              <a:t> con una </a:t>
            </a:r>
            <a:r>
              <a:rPr lang="it-IT" sz="2800" i="1"/>
              <a:t>situazione attesa</a:t>
            </a:r>
            <a:endParaRPr lang="it-IT" sz="2800"/>
          </a:p>
          <a:p>
            <a:r>
              <a:rPr lang="it-IT" sz="2800" i="1"/>
              <a:t>Assegnare significato</a:t>
            </a:r>
            <a:r>
              <a:rPr lang="it-IT" sz="2800"/>
              <a:t> agli esiti di tale confronto</a:t>
            </a:r>
          </a:p>
          <a:p>
            <a:r>
              <a:rPr lang="it-IT" sz="2800"/>
              <a:t>Ricostruire i </a:t>
            </a:r>
            <a:r>
              <a:rPr lang="it-IT" sz="2800" i="1"/>
              <a:t>processi</a:t>
            </a:r>
            <a:r>
              <a:rPr lang="it-IT" sz="2800"/>
              <a:t> che hanno portato a tali esiti</a:t>
            </a:r>
          </a:p>
          <a:p>
            <a:r>
              <a:rPr lang="it-IT" sz="2800" i="1"/>
              <a:t>Attribuire valore</a:t>
            </a:r>
            <a:r>
              <a:rPr lang="it-IT" sz="2800"/>
              <a:t> a tali esiti sulla base di un sistema di riferimento</a:t>
            </a:r>
          </a:p>
          <a:p>
            <a:r>
              <a:rPr lang="it-IT" sz="2800"/>
              <a:t>Assumere </a:t>
            </a:r>
            <a:r>
              <a:rPr lang="it-IT" sz="2800" i="1"/>
              <a:t>decisioni operative</a:t>
            </a:r>
            <a:r>
              <a:rPr lang="it-IT" sz="2800"/>
              <a:t> sulla base di tali esiti</a:t>
            </a:r>
          </a:p>
          <a:p>
            <a:pPr>
              <a:buFont typeface="Wingdings" pitchFamily="2" charset="2"/>
              <a:buNone/>
            </a:pPr>
            <a:endParaRPr lang="it-IT" sz="2800"/>
          </a:p>
          <a:p>
            <a:endParaRPr lang="it-IT" sz="2800" i="1"/>
          </a:p>
        </p:txBody>
      </p:sp>
      <p:sp>
        <p:nvSpPr>
          <p:cNvPr id="248836" name="Text Box 4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Trinchero R. (2006), </a:t>
            </a:r>
            <a:r>
              <a:rPr lang="it-IT" i="1"/>
              <a:t>Valutare l’apprendimento nell’e-learning. Dalle abilità alle competenze</a:t>
            </a:r>
            <a:r>
              <a:rPr lang="it-IT"/>
              <a:t>, Trento, Erickson, pp. 47-48.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8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8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EE7C2-8A43-4B12-8319-B7D5E4740AF9}" type="slidenum">
              <a:rPr lang="it-IT"/>
              <a:pPr/>
              <a:t>30</a:t>
            </a:fld>
            <a:endParaRPr lang="it-IT"/>
          </a:p>
        </p:txBody>
      </p:sp>
      <p:pic>
        <p:nvPicPr>
          <p:cNvPr id="4393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513" y="1514475"/>
            <a:ext cx="8980487" cy="4910138"/>
          </a:xfrm>
          <a:prstGeom prst="rect">
            <a:avLst/>
          </a:prstGeom>
          <a:noFill/>
        </p:spPr>
      </p:pic>
      <p:sp>
        <p:nvSpPr>
          <p:cNvPr id="439301" name="Text Box 5"/>
          <p:cNvSpPr txBox="1">
            <a:spLocks noChangeArrowheads="1"/>
          </p:cNvSpPr>
          <p:nvPr/>
        </p:nvSpPr>
        <p:spPr bwMode="auto">
          <a:xfrm>
            <a:off x="2428875" y="4284663"/>
            <a:ext cx="1147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/>
              <a:t>Risorse</a:t>
            </a:r>
          </a:p>
        </p:txBody>
      </p:sp>
      <p:sp>
        <p:nvSpPr>
          <p:cNvPr id="439302" name="Oval 6"/>
          <p:cNvSpPr>
            <a:spLocks noChangeArrowheads="1"/>
          </p:cNvSpPr>
          <p:nvPr/>
        </p:nvSpPr>
        <p:spPr bwMode="auto">
          <a:xfrm>
            <a:off x="4243388" y="2806700"/>
            <a:ext cx="2581275" cy="1008063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03" name="Oval 7"/>
          <p:cNvSpPr>
            <a:spLocks noChangeArrowheads="1"/>
          </p:cNvSpPr>
          <p:nvPr/>
        </p:nvSpPr>
        <p:spPr bwMode="auto">
          <a:xfrm>
            <a:off x="1612900" y="5334000"/>
            <a:ext cx="2895600" cy="1212850"/>
          </a:xfrm>
          <a:prstGeom prst="ellipse">
            <a:avLst/>
          </a:prstGeom>
          <a:noFill/>
          <a:ln w="5715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t-IT"/>
          </a:p>
        </p:txBody>
      </p:sp>
      <p:sp>
        <p:nvSpPr>
          <p:cNvPr id="439304" name="Line 8"/>
          <p:cNvSpPr>
            <a:spLocks noChangeShapeType="1"/>
          </p:cNvSpPr>
          <p:nvPr/>
        </p:nvSpPr>
        <p:spPr bwMode="auto">
          <a:xfrm>
            <a:off x="2919413" y="4627563"/>
            <a:ext cx="53975" cy="69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439305" name="Line 9"/>
          <p:cNvSpPr>
            <a:spLocks noChangeShapeType="1"/>
          </p:cNvSpPr>
          <p:nvPr/>
        </p:nvSpPr>
        <p:spPr bwMode="auto">
          <a:xfrm flipV="1">
            <a:off x="2935288" y="3562350"/>
            <a:ext cx="1514475" cy="763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1554C-26E7-4254-AC93-CEA3AE4239BB}" type="slidenum">
              <a:rPr lang="it-IT"/>
              <a:pPr/>
              <a:t>31</a:t>
            </a:fld>
            <a:endParaRPr lang="it-IT"/>
          </a:p>
        </p:txBody>
      </p:sp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Esempio di procedura di costruzione di una rubrica</a:t>
            </a:r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1950" y="1749425"/>
            <a:ext cx="8509000" cy="4878388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Raccogliere esempi di prestazioni degli studenti “buone” e “meno buone” (ancore)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Decidere (anche prendendo spunto da modelli teorici) livelli e gradi su cui classificarle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Identificare induttivamente i criteri che consentono la differenziazione dei livelli e gradi, esplicitandoli analiticamente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 sz="2800"/>
              <a:t>Sperimentare la classificazione su vari esempi di prestazioni e rivederla se necessario</a:t>
            </a:r>
          </a:p>
        </p:txBody>
      </p:sp>
      <p:sp>
        <p:nvSpPr>
          <p:cNvPr id="418820" name="Text Box 4"/>
          <p:cNvSpPr txBox="1">
            <a:spLocks noChangeArrowheads="1"/>
          </p:cNvSpPr>
          <p:nvPr/>
        </p:nvSpPr>
        <p:spPr bwMode="auto">
          <a:xfrm>
            <a:off x="0" y="6340475"/>
            <a:ext cx="8607425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Arter J. A., McTighe J. (2001), </a:t>
            </a:r>
            <a:r>
              <a:rPr lang="it-IT" sz="1400" i="1"/>
              <a:t>Scoring rubrics in the classroom: Using performance criteria for assessing and improving student performance</a:t>
            </a:r>
            <a:r>
              <a:rPr lang="it-IT" sz="1400"/>
              <a:t>, Thousand Oaks (CA), Sage.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8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8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18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8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6B8A1-B6D0-4AAF-BD51-523A49EBFC7A}" type="slidenum">
              <a:rPr lang="it-IT"/>
              <a:pPr/>
              <a:t>32</a:t>
            </a:fld>
            <a:endParaRPr lang="it-IT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Problemi aperti. Come declinare le dicotomie: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Diagnostico/Certificativo</a:t>
            </a:r>
          </a:p>
          <a:p>
            <a:r>
              <a:rPr lang="it-IT"/>
              <a:t>Formativo/Sommativo</a:t>
            </a:r>
          </a:p>
          <a:p>
            <a:r>
              <a:rPr lang="it-IT"/>
              <a:t>Proattivo/Retroattivo</a:t>
            </a:r>
          </a:p>
          <a:p>
            <a:r>
              <a:rPr lang="it-IT"/>
              <a:t>Prognostico/Di Impatto</a:t>
            </a:r>
          </a:p>
          <a:p>
            <a:r>
              <a:rPr lang="it-IT"/>
              <a:t>Sincronico/Diacronico</a:t>
            </a:r>
          </a:p>
          <a:p>
            <a:r>
              <a:rPr lang="it-IT"/>
              <a:t>Autovalutazione/Eterovalutazione</a:t>
            </a:r>
          </a:p>
        </p:txBody>
      </p:sp>
      <p:sp>
        <p:nvSpPr>
          <p:cNvPr id="250884" name="Text Box 4"/>
          <p:cNvSpPr txBox="1">
            <a:spLocks noChangeArrowheads="1"/>
          </p:cNvSpPr>
          <p:nvPr/>
        </p:nvSpPr>
        <p:spPr bwMode="auto">
          <a:xfrm>
            <a:off x="314325" y="5622925"/>
            <a:ext cx="7969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3200"/>
              <a:t>in un’ottica di formazione per competenze?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0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0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0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0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0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0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5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100" y="682625"/>
            <a:ext cx="7037388" cy="869950"/>
          </a:xfrm>
          <a:noFill/>
          <a:ln/>
        </p:spPr>
        <p:txBody>
          <a:bodyPr lIns="0" tIns="25145" rIns="0" bIns="0" anchor="ctr"/>
          <a:lstStyle/>
          <a:p>
            <a:r>
              <a:rPr lang="it-IT"/>
              <a:t>In pratica?</a:t>
            </a:r>
          </a:p>
        </p:txBody>
      </p:sp>
      <p:sp>
        <p:nvSpPr>
          <p:cNvPr id="271364" name="Text Box 4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D75F-C1CA-4FC8-BB57-092276AB34E5}" type="slidenum">
              <a:rPr lang="it-IT"/>
              <a:pPr/>
              <a:t>34</a:t>
            </a:fld>
            <a:endParaRPr lang="it-IT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 sui 4 assi culturali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  <a:p>
            <a:r>
              <a:rPr lang="it-IT"/>
              <a:t>Asse matematico</a:t>
            </a:r>
          </a:p>
          <a:p>
            <a:r>
              <a:rPr lang="it-IT"/>
              <a:t>Asse scientifico-tecnologico</a:t>
            </a:r>
          </a:p>
          <a:p>
            <a:r>
              <a:rPr lang="it-IT"/>
              <a:t>Asse storico-sociale</a:t>
            </a:r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16FF9B-1910-41BD-B8AE-38B6243E5FE4}" type="slidenum">
              <a:rPr lang="it-IT"/>
              <a:pPr/>
              <a:t>35</a:t>
            </a:fld>
            <a:endParaRPr lang="it-IT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Strategia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075" y="1817688"/>
            <a:ext cx="8137525" cy="4278312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Isolare competenze-obiettivo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Definire situazioni-problema in cui le competenze vengano messe in gioco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it-IT"/>
              <a:t>Rilevare dati valutativi sulle molteplici situazioni e utilizzare l’insieme dell’evidenza raccolta per collocare l’allievo su un livello definito da una rubrica basata sui livelli EQF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D90D7-B0B8-4822-A3A8-72738316400D}" type="slidenum">
              <a:rPr lang="it-IT"/>
              <a:pPr/>
              <a:t>36</a:t>
            </a:fld>
            <a:endParaRPr lang="it-IT"/>
          </a:p>
        </p:txBody>
      </p:sp>
      <p:sp>
        <p:nvSpPr>
          <p:cNvPr id="422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sp>
        <p:nvSpPr>
          <p:cNvPr id="422916" name="Text Box 4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39844-A560-4091-B47E-D81352E14CB7}" type="slidenum">
              <a:rPr lang="it-IT"/>
              <a:pPr/>
              <a:t>37</a:t>
            </a:fld>
            <a:endParaRPr lang="it-IT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linguaggi: competenze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9088" y="1882775"/>
            <a:ext cx="85471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Padronanza della lingua italiana: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Padroneggiare gli strumenti espressivi ed argomentativi indispensabili per gestire l’interazione comunicativa verbale in vari contesti;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Leggere, comprendere ed interpretare testi scritti di vario tipo;</a:t>
            </a:r>
          </a:p>
          <a:p>
            <a:pPr lvl="1">
              <a:lnSpc>
                <a:spcPct val="90000"/>
              </a:lnSpc>
            </a:pPr>
            <a:r>
              <a:rPr lang="it-IT" sz="2000"/>
              <a:t>Produrre testi di vario tipo in relazione ai differenti scopi comunicativi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una lingua straniera per i principali scopi comunicativi ed operativi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gli strumenti fondamentali per una fruizione consapevole del patrimonio artistico e letterario</a:t>
            </a:r>
          </a:p>
          <a:p>
            <a:pPr>
              <a:lnSpc>
                <a:spcPct val="90000"/>
              </a:lnSpc>
            </a:pPr>
            <a:r>
              <a:rPr lang="it-IT" sz="2400"/>
              <a:t>Utilizzare e produrre testi multimediali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A9E27-0F89-4F9C-B6E7-FD36C1A3D411}" type="slidenum">
              <a:rPr lang="it-IT"/>
              <a:pPr/>
              <a:t>38</a:t>
            </a:fld>
            <a:endParaRPr lang="it-IT"/>
          </a:p>
        </p:txBody>
      </p:sp>
      <p:pic>
        <p:nvPicPr>
          <p:cNvPr id="4433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7438" y="3148013"/>
            <a:ext cx="6315075" cy="2809875"/>
          </a:xfrm>
          <a:prstGeom prst="rect">
            <a:avLst/>
          </a:prstGeom>
          <a:noFill/>
        </p:spPr>
      </p:pic>
      <p:pic>
        <p:nvPicPr>
          <p:cNvPr id="4433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8388" y="927100"/>
            <a:ext cx="6380162" cy="2247900"/>
          </a:xfrm>
          <a:prstGeom prst="rect">
            <a:avLst/>
          </a:prstGeom>
          <a:noFill/>
        </p:spPr>
      </p:pic>
      <p:sp>
        <p:nvSpPr>
          <p:cNvPr id="443398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Esempi Prove Pisa: http://www.invalsi.it/download/BOOKLET1_DEFINITIVO.pdf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C0A8A-076F-4FEA-BDA8-34EF0944F5E2}" type="slidenum">
              <a:rPr lang="it-IT"/>
              <a:pPr/>
              <a:t>39</a:t>
            </a:fld>
            <a:endParaRPr lang="it-IT"/>
          </a:p>
        </p:txBody>
      </p:sp>
      <p:grpSp>
        <p:nvGrpSpPr>
          <p:cNvPr id="319499" name="Group 11"/>
          <p:cNvGrpSpPr>
            <a:grpSpLocks/>
          </p:cNvGrpSpPr>
          <p:nvPr/>
        </p:nvGrpSpPr>
        <p:grpSpPr bwMode="auto">
          <a:xfrm>
            <a:off x="939800" y="407988"/>
            <a:ext cx="7078663" cy="6450012"/>
            <a:chOff x="592" y="257"/>
            <a:chExt cx="4459" cy="4063"/>
          </a:xfrm>
        </p:grpSpPr>
        <p:pic>
          <p:nvPicPr>
            <p:cNvPr id="319493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5" y="711"/>
              <a:ext cx="4397" cy="288"/>
            </a:xfrm>
            <a:prstGeom prst="rect">
              <a:avLst/>
            </a:prstGeom>
            <a:noFill/>
          </p:spPr>
        </p:pic>
        <p:pic>
          <p:nvPicPr>
            <p:cNvPr id="31949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92" y="1448"/>
              <a:ext cx="4459" cy="2112"/>
            </a:xfrm>
            <a:prstGeom prst="rect">
              <a:avLst/>
            </a:prstGeom>
            <a:noFill/>
          </p:spPr>
        </p:pic>
        <p:pic>
          <p:nvPicPr>
            <p:cNvPr id="31949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933" y="257"/>
              <a:ext cx="3378" cy="402"/>
            </a:xfrm>
            <a:prstGeom prst="rect">
              <a:avLst/>
            </a:prstGeom>
            <a:noFill/>
          </p:spPr>
        </p:pic>
        <p:pic>
          <p:nvPicPr>
            <p:cNvPr id="319497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879" y="987"/>
              <a:ext cx="1259" cy="480"/>
            </a:xfrm>
            <a:prstGeom prst="rect">
              <a:avLst/>
            </a:prstGeom>
            <a:noFill/>
          </p:spPr>
        </p:pic>
        <p:pic>
          <p:nvPicPr>
            <p:cNvPr id="319498" name="Picture 10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386" y="3521"/>
              <a:ext cx="843" cy="7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454EC6-BCB2-425C-86F9-CBF6128E600A}" type="slidenum">
              <a:rPr lang="it-IT"/>
              <a:pPr/>
              <a:t>4</a:t>
            </a:fld>
            <a:endParaRPr lang="it-IT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Formare per competenze, valutare competenze</a:t>
            </a:r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6038850" y="5508625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Riflessione sulle proprie strategie</a:t>
            </a: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3113088" y="5508625"/>
            <a:ext cx="2816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Feedback giusto/sbagliato</a:t>
            </a:r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6038850" y="4479925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Più strategie di soluzione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3113088" y="4479925"/>
            <a:ext cx="281622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Una soluzione univoca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038850" y="2928938"/>
            <a:ext cx="2817813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Problemi “aperti” a più interpretazioni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3113088" y="2928938"/>
            <a:ext cx="2816225" cy="155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Problemi “chiusi”: un solo modo di interpretare il problema</a:t>
            </a:r>
          </a:p>
        </p:txBody>
      </p:sp>
      <p:grpSp>
        <p:nvGrpSpPr>
          <p:cNvPr id="270345" name="Group 9"/>
          <p:cNvGrpSpPr>
            <a:grpSpLocks/>
          </p:cNvGrpSpPr>
          <p:nvPr/>
        </p:nvGrpSpPr>
        <p:grpSpPr bwMode="auto">
          <a:xfrm>
            <a:off x="295275" y="2928938"/>
            <a:ext cx="2817813" cy="3608387"/>
            <a:chOff x="186" y="1845"/>
            <a:chExt cx="1775" cy="2273"/>
          </a:xfrm>
        </p:grpSpPr>
        <p:sp>
          <p:nvSpPr>
            <p:cNvPr id="270346" name="Rectangle 10"/>
            <p:cNvSpPr>
              <a:spLocks noChangeArrowheads="1"/>
            </p:cNvSpPr>
            <p:nvPr/>
          </p:nvSpPr>
          <p:spPr bwMode="auto">
            <a:xfrm>
              <a:off x="186" y="3470"/>
              <a:ext cx="1775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Modo per valutare la propria azione</a:t>
              </a:r>
            </a:p>
          </p:txBody>
        </p:sp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186" y="2822"/>
              <a:ext cx="1775" cy="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Modo di affrontarlo</a:t>
              </a:r>
            </a:p>
          </p:txBody>
        </p:sp>
        <p:sp>
          <p:nvSpPr>
            <p:cNvPr id="270348" name="Rectangle 12"/>
            <p:cNvSpPr>
              <a:spLocks noChangeArrowheads="1"/>
            </p:cNvSpPr>
            <p:nvPr/>
          </p:nvSpPr>
          <p:spPr bwMode="auto">
            <a:xfrm>
              <a:off x="186" y="1845"/>
              <a:ext cx="1775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 pitchFamily="2" charset="2"/>
                <a:buNone/>
              </a:pPr>
              <a:r>
                <a:rPr lang="it-IT" sz="2400"/>
                <a:t>“Lettura” del problema</a:t>
              </a:r>
            </a:p>
          </p:txBody>
        </p:sp>
      </p:grp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6038850" y="1900238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 b="1"/>
              <a:t>Formare/valutare per competenze</a:t>
            </a:r>
            <a:endParaRPr lang="it-IT" sz="2400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3030538" y="1900238"/>
            <a:ext cx="30480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it-IT" sz="2400"/>
              <a:t>Formare/valutare per conoscenze/abilità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295275" y="1900238"/>
            <a:ext cx="281781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it-IT" sz="2400"/>
          </a:p>
        </p:txBody>
      </p:sp>
      <p:grpSp>
        <p:nvGrpSpPr>
          <p:cNvPr id="270363" name="Group 27"/>
          <p:cNvGrpSpPr>
            <a:grpSpLocks/>
          </p:cNvGrpSpPr>
          <p:nvPr/>
        </p:nvGrpSpPr>
        <p:grpSpPr bwMode="auto">
          <a:xfrm>
            <a:off x="282575" y="1900238"/>
            <a:ext cx="8632825" cy="4637087"/>
            <a:chOff x="178" y="1197"/>
            <a:chExt cx="5438" cy="2921"/>
          </a:xfrm>
        </p:grpSpPr>
        <p:sp>
          <p:nvSpPr>
            <p:cNvPr id="270358" name="Line 22"/>
            <p:cNvSpPr>
              <a:spLocks noChangeShapeType="1"/>
            </p:cNvSpPr>
            <p:nvPr/>
          </p:nvSpPr>
          <p:spPr bwMode="auto">
            <a:xfrm>
              <a:off x="178" y="1197"/>
              <a:ext cx="0" cy="2921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3" name="Line 17"/>
            <p:cNvSpPr>
              <a:spLocks noChangeShapeType="1"/>
            </p:cNvSpPr>
            <p:nvPr/>
          </p:nvSpPr>
          <p:spPr bwMode="auto">
            <a:xfrm>
              <a:off x="178" y="1197"/>
              <a:ext cx="5428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4" name="Line 18"/>
            <p:cNvSpPr>
              <a:spLocks noChangeShapeType="1"/>
            </p:cNvSpPr>
            <p:nvPr/>
          </p:nvSpPr>
          <p:spPr bwMode="auto">
            <a:xfrm>
              <a:off x="178" y="1845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5" name="Line 19"/>
            <p:cNvSpPr>
              <a:spLocks noChangeShapeType="1"/>
            </p:cNvSpPr>
            <p:nvPr/>
          </p:nvSpPr>
          <p:spPr bwMode="auto">
            <a:xfrm>
              <a:off x="178" y="2822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6" name="Line 20"/>
            <p:cNvSpPr>
              <a:spLocks noChangeShapeType="1"/>
            </p:cNvSpPr>
            <p:nvPr/>
          </p:nvSpPr>
          <p:spPr bwMode="auto">
            <a:xfrm>
              <a:off x="178" y="3470"/>
              <a:ext cx="54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7" name="Line 21"/>
            <p:cNvSpPr>
              <a:spLocks noChangeShapeType="1"/>
            </p:cNvSpPr>
            <p:nvPr/>
          </p:nvSpPr>
          <p:spPr bwMode="auto">
            <a:xfrm>
              <a:off x="187" y="4118"/>
              <a:ext cx="5429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59" name="Line 23"/>
            <p:cNvSpPr>
              <a:spLocks noChangeShapeType="1"/>
            </p:cNvSpPr>
            <p:nvPr/>
          </p:nvSpPr>
          <p:spPr bwMode="auto">
            <a:xfrm>
              <a:off x="1901" y="1197"/>
              <a:ext cx="0" cy="2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60" name="Line 24"/>
            <p:cNvSpPr>
              <a:spLocks noChangeShapeType="1"/>
            </p:cNvSpPr>
            <p:nvPr/>
          </p:nvSpPr>
          <p:spPr bwMode="auto">
            <a:xfrm>
              <a:off x="3805" y="1197"/>
              <a:ext cx="0" cy="29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270361" name="Line 25"/>
            <p:cNvSpPr>
              <a:spLocks noChangeShapeType="1"/>
            </p:cNvSpPr>
            <p:nvPr/>
          </p:nvSpPr>
          <p:spPr bwMode="auto">
            <a:xfrm>
              <a:off x="5606" y="1206"/>
              <a:ext cx="0" cy="2895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0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0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7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70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0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70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70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70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70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/>
      <p:bldP spid="270340" grpId="0"/>
      <p:bldP spid="270341" grpId="0"/>
      <p:bldP spid="270342" grpId="0"/>
      <p:bldP spid="270343" grpId="0"/>
      <p:bldP spid="270344" grpId="0"/>
      <p:bldP spid="270349" grpId="0"/>
      <p:bldP spid="27035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A6177-CCEC-4A24-88F1-16080006C943}" type="slidenum">
              <a:rPr lang="it-IT"/>
              <a:pPr/>
              <a:t>40</a:t>
            </a:fld>
            <a:endParaRPr lang="it-IT"/>
          </a:p>
        </p:txBody>
      </p:sp>
      <p:grpSp>
        <p:nvGrpSpPr>
          <p:cNvPr id="320522" name="Group 10"/>
          <p:cNvGrpSpPr>
            <a:grpSpLocks/>
          </p:cNvGrpSpPr>
          <p:nvPr/>
        </p:nvGrpSpPr>
        <p:grpSpPr bwMode="auto">
          <a:xfrm>
            <a:off x="1114425" y="447675"/>
            <a:ext cx="7146925" cy="6410325"/>
            <a:chOff x="702" y="282"/>
            <a:chExt cx="4502" cy="4038"/>
          </a:xfrm>
        </p:grpSpPr>
        <p:pic>
          <p:nvPicPr>
            <p:cNvPr id="32051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27" y="282"/>
              <a:ext cx="4325" cy="1122"/>
            </a:xfrm>
            <a:prstGeom prst="rect">
              <a:avLst/>
            </a:prstGeom>
            <a:noFill/>
          </p:spPr>
        </p:pic>
        <p:pic>
          <p:nvPicPr>
            <p:cNvPr id="320517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11" y="1540"/>
              <a:ext cx="4493" cy="912"/>
            </a:xfrm>
            <a:prstGeom prst="rect">
              <a:avLst/>
            </a:prstGeom>
            <a:noFill/>
          </p:spPr>
        </p:pic>
        <p:pic>
          <p:nvPicPr>
            <p:cNvPr id="320518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2" y="2644"/>
              <a:ext cx="4409" cy="1116"/>
            </a:xfrm>
            <a:prstGeom prst="rect">
              <a:avLst/>
            </a:prstGeom>
            <a:noFill/>
          </p:spPr>
        </p:pic>
        <p:sp>
          <p:nvSpPr>
            <p:cNvPr id="320519" name="Line 7"/>
            <p:cNvSpPr>
              <a:spLocks noChangeShapeType="1"/>
            </p:cNvSpPr>
            <p:nvPr/>
          </p:nvSpPr>
          <p:spPr bwMode="auto">
            <a:xfrm>
              <a:off x="2184" y="2527"/>
              <a:ext cx="16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pic>
          <p:nvPicPr>
            <p:cNvPr id="320521" name="Picture 9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677" y="3871"/>
              <a:ext cx="2838" cy="44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89BC0-2696-4DAA-B236-0424243AAEC6}" type="slidenum">
              <a:rPr lang="it-IT"/>
              <a:pPr/>
              <a:t>41</a:t>
            </a:fld>
            <a:endParaRPr lang="it-IT"/>
          </a:p>
        </p:txBody>
      </p:sp>
      <p:pic>
        <p:nvPicPr>
          <p:cNvPr id="3215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755775"/>
            <a:ext cx="8389938" cy="4075113"/>
          </a:xfrm>
          <a:prstGeom prst="rect">
            <a:avLst/>
          </a:prstGeom>
          <a:noFill/>
        </p:spPr>
      </p:pic>
      <p:sp>
        <p:nvSpPr>
          <p:cNvPr id="321541" name="Text Box 5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7EA1B-F0B1-4A03-A398-A8B5BECA0B48}" type="slidenum">
              <a:rPr lang="it-IT"/>
              <a:pPr/>
              <a:t>42</a:t>
            </a:fld>
            <a:endParaRPr lang="it-IT"/>
          </a:p>
        </p:txBody>
      </p:sp>
      <p:pic>
        <p:nvPicPr>
          <p:cNvPr id="3225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1868488"/>
            <a:ext cx="8174037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DF4FF-977B-4EFB-8128-7C034E4FFB76}" type="slidenum">
              <a:rPr lang="it-IT"/>
              <a:pPr/>
              <a:t>43</a:t>
            </a:fld>
            <a:endParaRPr lang="it-IT"/>
          </a:p>
        </p:txBody>
      </p:sp>
      <p:pic>
        <p:nvPicPr>
          <p:cNvPr id="4065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638" y="1470025"/>
            <a:ext cx="8869362" cy="4748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0F38-4123-4B1B-BD71-8AFF4E9BCDBA}" type="slidenum">
              <a:rPr lang="it-IT"/>
              <a:pPr/>
              <a:t>44</a:t>
            </a:fld>
            <a:endParaRPr lang="it-IT"/>
          </a:p>
        </p:txBody>
      </p:sp>
      <p:grpSp>
        <p:nvGrpSpPr>
          <p:cNvPr id="323594" name="Group 10"/>
          <p:cNvGrpSpPr>
            <a:grpSpLocks/>
          </p:cNvGrpSpPr>
          <p:nvPr/>
        </p:nvGrpSpPr>
        <p:grpSpPr bwMode="auto">
          <a:xfrm>
            <a:off x="201613" y="933450"/>
            <a:ext cx="8267700" cy="5484813"/>
            <a:chOff x="653" y="322"/>
            <a:chExt cx="4142" cy="2845"/>
          </a:xfrm>
        </p:grpSpPr>
        <p:pic>
          <p:nvPicPr>
            <p:cNvPr id="323589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3" y="322"/>
              <a:ext cx="2736" cy="150"/>
            </a:xfrm>
            <a:prstGeom prst="rect">
              <a:avLst/>
            </a:prstGeom>
            <a:noFill/>
          </p:spPr>
        </p:pic>
        <p:pic>
          <p:nvPicPr>
            <p:cNvPr id="32359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7" y="494"/>
              <a:ext cx="894" cy="150"/>
            </a:xfrm>
            <a:prstGeom prst="rect">
              <a:avLst/>
            </a:prstGeom>
            <a:noFill/>
          </p:spPr>
        </p:pic>
        <p:pic>
          <p:nvPicPr>
            <p:cNvPr id="323591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2" y="689"/>
              <a:ext cx="4073" cy="24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F8368-E91D-4425-964A-6C3682CD567A}" type="slidenum">
              <a:rPr lang="it-IT"/>
              <a:pPr/>
              <a:t>45</a:t>
            </a:fld>
            <a:endParaRPr lang="it-IT"/>
          </a:p>
        </p:txBody>
      </p:sp>
      <p:pic>
        <p:nvPicPr>
          <p:cNvPr id="3246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475" y="1816100"/>
            <a:ext cx="8091488" cy="4430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D330C-ED92-4BA6-9753-E3271E3250CE}" type="slidenum">
              <a:rPr lang="it-IT"/>
              <a:pPr/>
              <a:t>46</a:t>
            </a:fld>
            <a:endParaRPr lang="it-IT"/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5425" y="1822450"/>
            <a:ext cx="8751888" cy="2897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E79B6-C107-481B-8683-BFC10A4EAF9C}" type="slidenum">
              <a:rPr lang="it-IT"/>
              <a:pPr/>
              <a:t>47</a:t>
            </a:fld>
            <a:endParaRPr lang="it-IT"/>
          </a:p>
        </p:txBody>
      </p:sp>
      <p:grpSp>
        <p:nvGrpSpPr>
          <p:cNvPr id="334854" name="Group 6"/>
          <p:cNvGrpSpPr>
            <a:grpSpLocks/>
          </p:cNvGrpSpPr>
          <p:nvPr/>
        </p:nvGrpSpPr>
        <p:grpSpPr bwMode="auto">
          <a:xfrm>
            <a:off x="342900" y="1393825"/>
            <a:ext cx="8580438" cy="4603750"/>
            <a:chOff x="895" y="311"/>
            <a:chExt cx="4150" cy="2169"/>
          </a:xfrm>
        </p:grpSpPr>
        <p:pic>
          <p:nvPicPr>
            <p:cNvPr id="33485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95" y="311"/>
              <a:ext cx="996" cy="156"/>
            </a:xfrm>
            <a:prstGeom prst="rect">
              <a:avLst/>
            </a:prstGeom>
            <a:noFill/>
          </p:spPr>
        </p:pic>
        <p:pic>
          <p:nvPicPr>
            <p:cNvPr id="33485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6" y="482"/>
              <a:ext cx="4139" cy="19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07D6C-169F-4AC1-8F0A-1D8D2DA32450}" type="slidenum">
              <a:rPr lang="it-IT"/>
              <a:pPr/>
              <a:t>48</a:t>
            </a:fld>
            <a:endParaRPr lang="it-IT"/>
          </a:p>
        </p:txBody>
      </p:sp>
      <p:pic>
        <p:nvPicPr>
          <p:cNvPr id="3358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1803400"/>
            <a:ext cx="8480425" cy="449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2C5E9-A482-4C9C-B435-2918813CE9EC}" type="slidenum">
              <a:rPr lang="it-IT"/>
              <a:pPr/>
              <a:t>49</a:t>
            </a:fld>
            <a:endParaRPr lang="it-IT"/>
          </a:p>
        </p:txBody>
      </p:sp>
      <p:pic>
        <p:nvPicPr>
          <p:cNvPr id="3307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8" y="1866900"/>
            <a:ext cx="8316912" cy="250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1253A-5903-440A-BAF7-91790E48721C}" type="slidenum">
              <a:rPr lang="it-IT"/>
              <a:pPr/>
              <a:t>5</a:t>
            </a:fld>
            <a:endParaRPr lang="it-IT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Situazione attesa: l’“agire con competenza”</a:t>
            </a:r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789113"/>
            <a:ext cx="8097837" cy="4306887"/>
          </a:xfrm>
        </p:spPr>
        <p:txBody>
          <a:bodyPr/>
          <a:lstStyle/>
          <a:p>
            <a:r>
              <a:rPr lang="it-IT"/>
              <a:t>Risultante di tre fattori:</a:t>
            </a:r>
          </a:p>
          <a:p>
            <a:pPr lvl="1"/>
            <a:r>
              <a:rPr lang="it-IT"/>
              <a:t>Saper agire </a:t>
            </a:r>
            <a:r>
              <a:rPr lang="it-IT">
                <a:cs typeface="Arial" charset="0"/>
              </a:rPr>
              <a:t>→ mobilitare le proprie risorse (conoscenze, capacità, atteggiamenti, …) in situazione</a:t>
            </a:r>
            <a:endParaRPr lang="it-IT"/>
          </a:p>
          <a:p>
            <a:pPr lvl="1"/>
            <a:r>
              <a:rPr lang="it-IT"/>
              <a:t>Voler agire </a:t>
            </a:r>
            <a:r>
              <a:rPr lang="it-IT">
                <a:cs typeface="Arial" charset="0"/>
              </a:rPr>
              <a:t>→</a:t>
            </a:r>
            <a:r>
              <a:rPr lang="it-IT"/>
              <a:t> motivazione personale</a:t>
            </a:r>
          </a:p>
          <a:p>
            <a:pPr lvl="1"/>
            <a:r>
              <a:rPr lang="it-IT"/>
              <a:t>Poter agire </a:t>
            </a:r>
            <a:r>
              <a:rPr lang="it-IT">
                <a:cs typeface="Arial" charset="0"/>
              </a:rPr>
              <a:t>→ contesto che consente e legittima la possibilità di assumere responsabilità e rischi</a:t>
            </a:r>
          </a:p>
        </p:txBody>
      </p:sp>
      <p:sp>
        <p:nvSpPr>
          <p:cNvPr id="253956" name="Text Box 4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Le Boterf G. (2008), </a:t>
            </a:r>
            <a:r>
              <a:rPr lang="it-IT" i="1"/>
              <a:t>Costruire le competenze individuali e collettive</a:t>
            </a:r>
            <a:r>
              <a:rPr lang="it-IT"/>
              <a:t>, Napoli, Guida, p. 89.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39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3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39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3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E7122-7B67-4C1E-A446-19D1EFA88D19}" type="slidenum">
              <a:rPr lang="it-IT"/>
              <a:pPr/>
              <a:t>50</a:t>
            </a:fld>
            <a:endParaRPr lang="it-IT"/>
          </a:p>
        </p:txBody>
      </p:sp>
      <p:grpSp>
        <p:nvGrpSpPr>
          <p:cNvPr id="331783" name="Group 7"/>
          <p:cNvGrpSpPr>
            <a:grpSpLocks/>
          </p:cNvGrpSpPr>
          <p:nvPr/>
        </p:nvGrpSpPr>
        <p:grpSpPr bwMode="auto">
          <a:xfrm>
            <a:off x="246063" y="1847850"/>
            <a:ext cx="8631237" cy="2820988"/>
            <a:chOff x="155" y="1164"/>
            <a:chExt cx="5437" cy="1777"/>
          </a:xfrm>
        </p:grpSpPr>
        <p:pic>
          <p:nvPicPr>
            <p:cNvPr id="33178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04" y="1164"/>
              <a:ext cx="5282" cy="1046"/>
            </a:xfrm>
            <a:prstGeom prst="rect">
              <a:avLst/>
            </a:prstGeom>
            <a:noFill/>
          </p:spPr>
        </p:pic>
        <p:pic>
          <p:nvPicPr>
            <p:cNvPr id="33178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55" y="2222"/>
              <a:ext cx="5437" cy="71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C82EE-4982-4FAA-891B-4D8974018A61}" type="slidenum">
              <a:rPr lang="it-IT"/>
              <a:pPr/>
              <a:t>51</a:t>
            </a:fld>
            <a:endParaRPr lang="it-IT"/>
          </a:p>
        </p:txBody>
      </p:sp>
      <p:pic>
        <p:nvPicPr>
          <p:cNvPr id="3328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341313"/>
            <a:ext cx="7680325" cy="6292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A470C6-C5CD-41E0-B26A-935A27CDE271}" type="slidenum">
              <a:rPr lang="it-IT"/>
              <a:pPr/>
              <a:t>52</a:t>
            </a:fld>
            <a:endParaRPr lang="it-IT"/>
          </a:p>
        </p:txBody>
      </p:sp>
      <p:grpSp>
        <p:nvGrpSpPr>
          <p:cNvPr id="336903" name="Group 7"/>
          <p:cNvGrpSpPr>
            <a:grpSpLocks/>
          </p:cNvGrpSpPr>
          <p:nvPr/>
        </p:nvGrpSpPr>
        <p:grpSpPr bwMode="auto">
          <a:xfrm>
            <a:off x="441325" y="989013"/>
            <a:ext cx="8169275" cy="5334000"/>
            <a:chOff x="785" y="271"/>
            <a:chExt cx="4235" cy="2853"/>
          </a:xfrm>
        </p:grpSpPr>
        <p:pic>
          <p:nvPicPr>
            <p:cNvPr id="336900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85" y="271"/>
              <a:ext cx="2712" cy="150"/>
            </a:xfrm>
            <a:prstGeom prst="rect">
              <a:avLst/>
            </a:prstGeom>
            <a:noFill/>
          </p:spPr>
        </p:pic>
        <p:pic>
          <p:nvPicPr>
            <p:cNvPr id="336901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02" y="457"/>
              <a:ext cx="924" cy="156"/>
            </a:xfrm>
            <a:prstGeom prst="rect">
              <a:avLst/>
            </a:prstGeom>
            <a:noFill/>
          </p:spPr>
        </p:pic>
        <p:pic>
          <p:nvPicPr>
            <p:cNvPr id="336902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7" y="610"/>
              <a:ext cx="4193" cy="251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378DF-70A6-4674-A5C5-7168CE93F6DA}" type="slidenum">
              <a:rPr lang="it-IT"/>
              <a:pPr/>
              <a:t>53</a:t>
            </a:fld>
            <a:endParaRPr lang="it-IT"/>
          </a:p>
        </p:txBody>
      </p: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788" y="1676400"/>
            <a:ext cx="8639175" cy="3946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8D001-F6BF-48D8-B311-0CCE01F49226}" type="slidenum">
              <a:rPr lang="it-IT"/>
              <a:pPr/>
              <a:t>54</a:t>
            </a:fld>
            <a:endParaRPr lang="it-IT"/>
          </a:p>
        </p:txBody>
      </p:sp>
      <p:grpSp>
        <p:nvGrpSpPr>
          <p:cNvPr id="333830" name="Group 6"/>
          <p:cNvGrpSpPr>
            <a:grpSpLocks/>
          </p:cNvGrpSpPr>
          <p:nvPr/>
        </p:nvGrpSpPr>
        <p:grpSpPr bwMode="auto">
          <a:xfrm>
            <a:off x="254000" y="1685925"/>
            <a:ext cx="8540750" cy="3786188"/>
            <a:chOff x="736" y="1200"/>
            <a:chExt cx="4237" cy="1705"/>
          </a:xfrm>
        </p:grpSpPr>
        <p:pic>
          <p:nvPicPr>
            <p:cNvPr id="33382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36" y="1200"/>
              <a:ext cx="4237" cy="1128"/>
            </a:xfrm>
            <a:prstGeom prst="rect">
              <a:avLst/>
            </a:prstGeom>
            <a:noFill/>
          </p:spPr>
        </p:pic>
        <p:pic>
          <p:nvPicPr>
            <p:cNvPr id="33382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33" y="2293"/>
              <a:ext cx="3673" cy="61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74AFF-6C14-42F1-918A-22108B1CF83E}" type="slidenum">
              <a:rPr lang="it-IT"/>
              <a:pPr/>
              <a:t>55</a:t>
            </a:fld>
            <a:endParaRPr lang="it-IT"/>
          </a:p>
        </p:txBody>
      </p:sp>
      <p:grpSp>
        <p:nvGrpSpPr>
          <p:cNvPr id="338950" name="Group 6"/>
          <p:cNvGrpSpPr>
            <a:grpSpLocks/>
          </p:cNvGrpSpPr>
          <p:nvPr/>
        </p:nvGrpSpPr>
        <p:grpSpPr bwMode="auto">
          <a:xfrm>
            <a:off x="309563" y="1008063"/>
            <a:ext cx="8397875" cy="5170487"/>
            <a:chOff x="849" y="248"/>
            <a:chExt cx="4095" cy="2449"/>
          </a:xfrm>
        </p:grpSpPr>
        <p:pic>
          <p:nvPicPr>
            <p:cNvPr id="3389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9" y="248"/>
              <a:ext cx="984" cy="162"/>
            </a:xfrm>
            <a:prstGeom prst="rect">
              <a:avLst/>
            </a:prstGeom>
            <a:noFill/>
          </p:spPr>
        </p:pic>
        <p:pic>
          <p:nvPicPr>
            <p:cNvPr id="3389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51" y="453"/>
              <a:ext cx="4093" cy="224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20939-9F35-431B-8DDF-05BCBEA69764}" type="slidenum">
              <a:rPr lang="it-IT"/>
              <a:pPr/>
              <a:t>56</a:t>
            </a:fld>
            <a:endParaRPr lang="it-IT"/>
          </a:p>
        </p:txBody>
      </p:sp>
      <p:pic>
        <p:nvPicPr>
          <p:cNvPr id="3399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8125" y="1858963"/>
            <a:ext cx="8647113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33B7D-2259-430F-9E0B-DB2804B16346}" type="slidenum">
              <a:rPr lang="it-IT"/>
              <a:pPr/>
              <a:t>57</a:t>
            </a:fld>
            <a:endParaRPr lang="it-IT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813" y="1770063"/>
            <a:ext cx="8647112" cy="308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CA6976-2342-41BD-9F60-ACD8CB084444}" type="slidenum">
              <a:rPr lang="it-IT"/>
              <a:pPr/>
              <a:t>58</a:t>
            </a:fld>
            <a:endParaRPr lang="it-IT"/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39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450" y="1935163"/>
            <a:ext cx="8221663" cy="3124200"/>
          </a:xfrm>
          <a:prstGeom prst="rect">
            <a:avLst/>
          </a:prstGeom>
          <a:noFill/>
        </p:spPr>
      </p:pic>
      <p:sp>
        <p:nvSpPr>
          <p:cNvPr id="42394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906F5-D637-4BBC-AA8A-D381D25B6D34}" type="slidenum">
              <a:rPr lang="it-IT"/>
              <a:pPr/>
              <a:t>59</a:t>
            </a:fld>
            <a:endParaRPr lang="it-IT"/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4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3" y="1476375"/>
            <a:ext cx="8151812" cy="4695825"/>
          </a:xfrm>
          <a:prstGeom prst="rect">
            <a:avLst/>
          </a:prstGeom>
          <a:noFill/>
        </p:spPr>
      </p:pic>
      <p:sp>
        <p:nvSpPr>
          <p:cNvPr id="42496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C39AD-71F3-472B-B5A5-2C07C2B0F68F}" type="slidenum">
              <a:rPr lang="it-IT"/>
              <a:pPr/>
              <a:t>6</a:t>
            </a:fld>
            <a:endParaRPr lang="it-IT"/>
          </a:p>
        </p:txBody>
      </p:sp>
      <p:sp>
        <p:nvSpPr>
          <p:cNvPr id="226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Cos’è una competenza?</a:t>
            </a: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“Competenze” indicano la comprovata capacità di </a:t>
            </a:r>
            <a:r>
              <a:rPr lang="it-IT" b="1"/>
              <a:t>usare</a:t>
            </a:r>
            <a:r>
              <a:rPr lang="it-IT"/>
              <a:t> conoscenze, abilità e capacità personali, sociali e/o metodologiche, </a:t>
            </a:r>
            <a:r>
              <a:rPr lang="it-IT" b="1"/>
              <a:t>in situazioni</a:t>
            </a:r>
            <a:r>
              <a:rPr lang="it-IT"/>
              <a:t> di lavoro o di studio e nello sviluppo professionale e/o personale;</a:t>
            </a:r>
          </a:p>
          <a:p>
            <a:r>
              <a:rPr lang="it-IT"/>
              <a:t>Le competenze sono descritte in termini di responsabilità e autonomia.</a:t>
            </a:r>
          </a:p>
          <a:p>
            <a:endParaRPr lang="it-IT"/>
          </a:p>
        </p:txBody>
      </p:sp>
      <p:sp>
        <p:nvSpPr>
          <p:cNvPr id="226308" name="Text Box 4"/>
          <p:cNvSpPr txBox="1">
            <a:spLocks noChangeArrowheads="1"/>
          </p:cNvSpPr>
          <p:nvPr/>
        </p:nvSpPr>
        <p:spPr bwMode="auto">
          <a:xfrm>
            <a:off x="0" y="6286500"/>
            <a:ext cx="860742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26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4CD3E-D053-41EC-90FB-751D271733B4}" type="slidenum">
              <a:rPr lang="it-IT"/>
              <a:pPr/>
              <a:t>60</a:t>
            </a:fld>
            <a:endParaRPr lang="it-IT"/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59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873250"/>
            <a:ext cx="8151812" cy="3657600"/>
          </a:xfrm>
          <a:prstGeom prst="rect">
            <a:avLst/>
          </a:prstGeom>
          <a:noFill/>
        </p:spPr>
      </p:pic>
      <p:sp>
        <p:nvSpPr>
          <p:cNvPr id="425988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C8CB6-821A-4469-A8C7-B2EE206C449E}" type="slidenum">
              <a:rPr lang="it-IT"/>
              <a:pPr/>
              <a:t>61</a:t>
            </a:fld>
            <a:endParaRPr lang="it-IT"/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dei linguaggi</a:t>
            </a:r>
          </a:p>
        </p:txBody>
      </p:sp>
      <p:pic>
        <p:nvPicPr>
          <p:cNvPr id="4270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63" y="1735138"/>
            <a:ext cx="8170862" cy="4181475"/>
          </a:xfrm>
          <a:prstGeom prst="rect">
            <a:avLst/>
          </a:prstGeom>
          <a:noFill/>
        </p:spPr>
      </p:pic>
      <p:sp>
        <p:nvSpPr>
          <p:cNvPr id="427012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4C83-2A9D-411B-9263-3DB6E642D73E}" type="slidenum">
              <a:rPr lang="it-IT"/>
              <a:pPr/>
              <a:t>62</a:t>
            </a:fld>
            <a:endParaRPr lang="it-IT"/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sp>
        <p:nvSpPr>
          <p:cNvPr id="428035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77A24A-37F4-4DF9-9FDD-31A8EA243908}" type="slidenum">
              <a:rPr lang="it-IT"/>
              <a:pPr/>
              <a:t>63</a:t>
            </a:fld>
            <a:endParaRPr lang="it-IT"/>
          </a:p>
        </p:txBody>
      </p:sp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matematico: competenze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5925" y="1776413"/>
            <a:ext cx="8372475" cy="46466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 sz="2400"/>
              <a:t>Utilizzare le tecniche e le procedure del calcolo aritmetico ed algebrico, rappresentandole anche sotto forma grafica</a:t>
            </a:r>
          </a:p>
          <a:p>
            <a:pPr>
              <a:lnSpc>
                <a:spcPct val="90000"/>
              </a:lnSpc>
            </a:pPr>
            <a:r>
              <a:rPr lang="it-IT" sz="2400"/>
              <a:t>Confrontare ed analizzare figure geometriche, individuando invarianti e relazioni.</a:t>
            </a:r>
          </a:p>
          <a:p>
            <a:pPr>
              <a:lnSpc>
                <a:spcPct val="90000"/>
              </a:lnSpc>
            </a:pPr>
            <a:r>
              <a:rPr lang="it-IT" sz="2400"/>
              <a:t>Individuare le strategie appropriate per la soluzione di problemi</a:t>
            </a:r>
          </a:p>
          <a:p>
            <a:pPr>
              <a:lnSpc>
                <a:spcPct val="90000"/>
              </a:lnSpc>
            </a:pPr>
            <a:r>
              <a:rPr lang="it-IT" sz="2400"/>
              <a:t>Analizzare dati e interpretarli sviluppando deduzioni e ragionamenti sugli stessi anche con l’ausilio di rappresentazioni grafiche, usando consapevolmente gli strumenti di calcolo e le potenzialità offerte da applicazioni specifiche di tipo informatico</a:t>
            </a:r>
          </a:p>
        </p:txBody>
      </p:sp>
      <p:sp>
        <p:nvSpPr>
          <p:cNvPr id="284676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CB7BD-190D-4D9B-8EE4-1DF34CD6FE7C}" type="slidenum">
              <a:rPr lang="it-IT"/>
              <a:pPr/>
              <a:t>64</a:t>
            </a:fld>
            <a:endParaRPr lang="it-IT"/>
          </a:p>
        </p:txBody>
      </p:sp>
      <p:pic>
        <p:nvPicPr>
          <p:cNvPr id="29491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792163"/>
            <a:ext cx="6380163" cy="2247900"/>
          </a:xfrm>
          <a:prstGeom prst="rect">
            <a:avLst/>
          </a:prstGeom>
          <a:noFill/>
        </p:spPr>
      </p:pic>
      <p:pic>
        <p:nvPicPr>
          <p:cNvPr id="29491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4575" y="4876800"/>
            <a:ext cx="6589713" cy="1304925"/>
          </a:xfrm>
          <a:prstGeom prst="rect">
            <a:avLst/>
          </a:prstGeom>
          <a:noFill/>
        </p:spPr>
      </p:pic>
      <p:pic>
        <p:nvPicPr>
          <p:cNvPr id="29492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4738" y="3051175"/>
            <a:ext cx="6329362" cy="178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28CFB-2357-4B77-9C91-11122BF2E74C}" type="slidenum">
              <a:rPr lang="it-IT"/>
              <a:pPr/>
              <a:t>65</a:t>
            </a:fld>
            <a:endParaRPr lang="it-IT"/>
          </a:p>
        </p:txBody>
      </p:sp>
      <p:pic>
        <p:nvPicPr>
          <p:cNvPr id="34611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6525" y="784225"/>
            <a:ext cx="5267325" cy="676275"/>
          </a:xfrm>
          <a:prstGeom prst="rect">
            <a:avLst/>
          </a:prstGeom>
          <a:noFill/>
        </p:spPr>
      </p:pic>
      <p:grpSp>
        <p:nvGrpSpPr>
          <p:cNvPr id="346122" name="Group 10"/>
          <p:cNvGrpSpPr>
            <a:grpSpLocks/>
          </p:cNvGrpSpPr>
          <p:nvPr/>
        </p:nvGrpSpPr>
        <p:grpSpPr bwMode="auto">
          <a:xfrm>
            <a:off x="346075" y="301625"/>
            <a:ext cx="7989888" cy="6323013"/>
            <a:chOff x="828" y="259"/>
            <a:chExt cx="3847" cy="3372"/>
          </a:xfrm>
        </p:grpSpPr>
        <p:pic>
          <p:nvPicPr>
            <p:cNvPr id="346118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6" y="259"/>
              <a:ext cx="1026" cy="174"/>
            </a:xfrm>
            <a:prstGeom prst="rect">
              <a:avLst/>
            </a:prstGeom>
            <a:noFill/>
          </p:spPr>
        </p:pic>
        <p:pic>
          <p:nvPicPr>
            <p:cNvPr id="34612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828" y="1069"/>
              <a:ext cx="3847" cy="256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B2911-D21F-4E3F-8099-E75F51EF010B}" type="slidenum">
              <a:rPr lang="it-IT"/>
              <a:pPr/>
              <a:t>66</a:t>
            </a:fld>
            <a:endParaRPr lang="it-IT"/>
          </a:p>
        </p:txBody>
      </p:sp>
      <p:pic>
        <p:nvPicPr>
          <p:cNvPr id="3471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3" y="1763713"/>
            <a:ext cx="8872537" cy="1822450"/>
          </a:xfrm>
          <a:prstGeom prst="rect">
            <a:avLst/>
          </a:prstGeom>
          <a:noFill/>
        </p:spPr>
      </p:pic>
      <p:pic>
        <p:nvPicPr>
          <p:cNvPr id="3471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425" y="3556000"/>
            <a:ext cx="8423275" cy="2657475"/>
          </a:xfrm>
          <a:prstGeom prst="rect">
            <a:avLst/>
          </a:prstGeom>
          <a:noFill/>
        </p:spPr>
      </p:pic>
      <p:sp>
        <p:nvSpPr>
          <p:cNvPr id="347142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E158B-BF15-48D3-BB39-7BFCECA49F50}" type="slidenum">
              <a:rPr lang="it-IT"/>
              <a:pPr/>
              <a:t>67</a:t>
            </a:fld>
            <a:endParaRPr lang="it-IT"/>
          </a:p>
        </p:txBody>
      </p:sp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9088" y="1846263"/>
            <a:ext cx="8824912" cy="2711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C971B-AB23-40A0-BAFC-5F42D4804FE1}" type="slidenum">
              <a:rPr lang="it-IT"/>
              <a:pPr/>
              <a:t>68</a:t>
            </a:fld>
            <a:endParaRPr lang="it-IT"/>
          </a:p>
        </p:txBody>
      </p:sp>
      <p:grpSp>
        <p:nvGrpSpPr>
          <p:cNvPr id="350216" name="Group 8"/>
          <p:cNvGrpSpPr>
            <a:grpSpLocks/>
          </p:cNvGrpSpPr>
          <p:nvPr/>
        </p:nvGrpSpPr>
        <p:grpSpPr bwMode="auto">
          <a:xfrm>
            <a:off x="417513" y="303213"/>
            <a:ext cx="6496050" cy="6389687"/>
            <a:chOff x="771" y="286"/>
            <a:chExt cx="3739" cy="3758"/>
          </a:xfrm>
        </p:grpSpPr>
        <p:pic>
          <p:nvPicPr>
            <p:cNvPr id="350212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90" y="286"/>
              <a:ext cx="2358" cy="120"/>
            </a:xfrm>
            <a:prstGeom prst="rect">
              <a:avLst/>
            </a:prstGeom>
            <a:noFill/>
          </p:spPr>
        </p:pic>
        <p:pic>
          <p:nvPicPr>
            <p:cNvPr id="35021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71" y="486"/>
              <a:ext cx="3739" cy="3108"/>
            </a:xfrm>
            <a:prstGeom prst="rect">
              <a:avLst/>
            </a:prstGeom>
            <a:noFill/>
          </p:spPr>
        </p:pic>
        <p:pic>
          <p:nvPicPr>
            <p:cNvPr id="35021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06" y="3594"/>
              <a:ext cx="2868" cy="45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85A5B-CCAB-48CC-8A3C-62F9BEC284F1}" type="slidenum">
              <a:rPr lang="it-IT"/>
              <a:pPr/>
              <a:t>69</a:t>
            </a:fld>
            <a:endParaRPr lang="it-IT"/>
          </a:p>
        </p:txBody>
      </p:sp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325" y="1612900"/>
            <a:ext cx="7821613" cy="4843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2BC16-7266-4651-AA8A-A07BADE5FA05}" type="slidenum">
              <a:rPr lang="it-IT"/>
              <a:pPr/>
              <a:t>7</a:t>
            </a:fld>
            <a:endParaRPr lang="it-IT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Corollari</a:t>
            </a:r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803400"/>
            <a:ext cx="8110537" cy="459263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La competenza non coincide con la prestazione, ma la prestazione può essere “indizio” di competenza:</a:t>
            </a:r>
          </a:p>
          <a:p>
            <a:pPr lvl="1">
              <a:lnSpc>
                <a:spcPct val="80000"/>
              </a:lnSpc>
            </a:pPr>
            <a:r>
              <a:rPr lang="it-IT" sz="2400"/>
              <a:t>La competenza è un costrutto</a:t>
            </a:r>
          </a:p>
          <a:p>
            <a:pPr lvl="1">
              <a:lnSpc>
                <a:spcPct val="80000"/>
              </a:lnSpc>
            </a:pPr>
            <a:r>
              <a:rPr lang="it-IT" sz="2400"/>
              <a:t>Le prestazioni possono essere suoi indicatori</a:t>
            </a:r>
          </a:p>
          <a:p>
            <a:pPr>
              <a:lnSpc>
                <a:spcPct val="80000"/>
              </a:lnSpc>
            </a:pPr>
            <a:r>
              <a:rPr lang="it-IT" sz="2800"/>
              <a:t>Competente è chi ha risorse (conoscenze, capacità di base, atteggiamenti, …) …</a:t>
            </a:r>
          </a:p>
          <a:p>
            <a:pPr>
              <a:lnSpc>
                <a:spcPct val="80000"/>
              </a:lnSpc>
            </a:pPr>
            <a:r>
              <a:rPr lang="it-IT" sz="2800"/>
              <a:t>… ma solo se è in grado di mobilitarle nelle situazioni che lo richiedono </a:t>
            </a:r>
            <a:r>
              <a:rPr lang="it-IT" sz="2800">
                <a:cs typeface="Arial" charset="0"/>
              </a:rPr>
              <a:t>→ fare la mossa giusta al momento giusto</a:t>
            </a:r>
          </a:p>
          <a:p>
            <a:pPr>
              <a:lnSpc>
                <a:spcPct val="80000"/>
              </a:lnSpc>
            </a:pPr>
            <a:r>
              <a:rPr lang="it-IT" sz="2800"/>
              <a:t>Non basta saper agire, è necessario poter agire e voler agire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9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9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49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49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9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49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E843-AC91-4B7F-A6B3-E7F41777E6B5}" type="slidenum">
              <a:rPr lang="it-IT"/>
              <a:pPr/>
              <a:t>70</a:t>
            </a:fld>
            <a:endParaRPr lang="it-IT"/>
          </a:p>
        </p:txBody>
      </p:sp>
      <p:pic>
        <p:nvPicPr>
          <p:cNvPr id="3522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" y="1778000"/>
            <a:ext cx="8953500" cy="2647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4C480-09BB-4D14-AE64-8225FE53976A}" type="slidenum">
              <a:rPr lang="it-IT"/>
              <a:pPr/>
              <a:t>71</a:t>
            </a:fld>
            <a:endParaRPr lang="it-IT"/>
          </a:p>
        </p:txBody>
      </p:sp>
      <p:grpSp>
        <p:nvGrpSpPr>
          <p:cNvPr id="354310" name="Group 6"/>
          <p:cNvGrpSpPr>
            <a:grpSpLocks/>
          </p:cNvGrpSpPr>
          <p:nvPr/>
        </p:nvGrpSpPr>
        <p:grpSpPr bwMode="auto">
          <a:xfrm>
            <a:off x="400050" y="254000"/>
            <a:ext cx="7496175" cy="6340475"/>
            <a:chOff x="811" y="641"/>
            <a:chExt cx="3691" cy="3259"/>
          </a:xfrm>
        </p:grpSpPr>
        <p:pic>
          <p:nvPicPr>
            <p:cNvPr id="35430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1" y="641"/>
              <a:ext cx="3691" cy="2556"/>
            </a:xfrm>
            <a:prstGeom prst="rect">
              <a:avLst/>
            </a:prstGeom>
            <a:noFill/>
          </p:spPr>
        </p:pic>
        <p:pic>
          <p:nvPicPr>
            <p:cNvPr id="35430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81" y="3222"/>
              <a:ext cx="3276" cy="67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55B17-6F0A-4B04-983B-C89C87EE0773}" type="slidenum">
              <a:rPr lang="it-IT"/>
              <a:pPr/>
              <a:t>72</a:t>
            </a:fld>
            <a:endParaRPr lang="it-IT"/>
          </a:p>
        </p:txBody>
      </p:sp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pic>
        <p:nvPicPr>
          <p:cNvPr id="429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400" y="1844675"/>
            <a:ext cx="8170863" cy="3086100"/>
          </a:xfrm>
          <a:prstGeom prst="rect">
            <a:avLst/>
          </a:prstGeom>
          <a:noFill/>
        </p:spPr>
      </p:pic>
      <p:sp>
        <p:nvSpPr>
          <p:cNvPr id="42906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767DF-3F9E-414E-B22B-0539ABEE34CE}" type="slidenum">
              <a:rPr lang="it-IT"/>
              <a:pPr/>
              <a:t>73</a:t>
            </a:fld>
            <a:endParaRPr lang="it-IT"/>
          </a:p>
        </p:txBody>
      </p:sp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matematico</a:t>
            </a:r>
          </a:p>
        </p:txBody>
      </p:sp>
      <p:pic>
        <p:nvPicPr>
          <p:cNvPr id="430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6550" y="1774825"/>
            <a:ext cx="8170863" cy="3200400"/>
          </a:xfrm>
          <a:prstGeom prst="rect">
            <a:avLst/>
          </a:prstGeom>
          <a:noFill/>
        </p:spPr>
      </p:pic>
      <p:sp>
        <p:nvSpPr>
          <p:cNvPr id="43008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AA1E-F683-490E-9B30-B87BF65D42CB}" type="slidenum">
              <a:rPr lang="it-IT"/>
              <a:pPr/>
              <a:t>74</a:t>
            </a:fld>
            <a:endParaRPr lang="it-IT"/>
          </a:p>
        </p:txBody>
      </p:sp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sp>
        <p:nvSpPr>
          <p:cNvPr id="431107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83F4F-3850-4179-B3A6-1FECCD0671C6}" type="slidenum">
              <a:rPr lang="it-IT"/>
              <a:pPr/>
              <a:t>75</a:t>
            </a:fld>
            <a:endParaRPr lang="it-IT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463" y="1831975"/>
            <a:ext cx="8139112" cy="43862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Osservare, descrivere ed analizzare fenomeni appartenenti alla realtà naturale e artificiale e riconoscere nelle sue varie forme i concetti di sistema e di complessità</a:t>
            </a:r>
          </a:p>
          <a:p>
            <a:pPr>
              <a:lnSpc>
                <a:spcPct val="80000"/>
              </a:lnSpc>
            </a:pPr>
            <a:r>
              <a:rPr lang="it-IT" sz="2800"/>
              <a:t>Analizzare qualitativamente e quantitativamente fenomeni legati alle trasformazioni di energia a partire dall’esperienza</a:t>
            </a:r>
          </a:p>
          <a:p>
            <a:pPr>
              <a:lnSpc>
                <a:spcPct val="80000"/>
              </a:lnSpc>
            </a:pPr>
            <a:r>
              <a:rPr lang="it-IT" sz="2800"/>
              <a:t>Essere consapevole delle potenzialità e dei limiti delle tecnologie nel contesto culturale e sociale in cui vengono applicate</a:t>
            </a:r>
          </a:p>
        </p:txBody>
      </p:sp>
      <p:sp>
        <p:nvSpPr>
          <p:cNvPr id="285700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B903F-3D3E-4D20-A3EB-533CB70C8F4E}" type="slidenum">
              <a:rPr lang="it-IT"/>
              <a:pPr/>
              <a:t>76</a:t>
            </a:fld>
            <a:endParaRPr lang="it-IT"/>
          </a:p>
        </p:txBody>
      </p:sp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6975" y="1933575"/>
            <a:ext cx="6751638" cy="2828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52323-957D-4C96-9236-2896690BE04D}" type="slidenum">
              <a:rPr lang="it-IT"/>
              <a:pPr/>
              <a:t>77</a:t>
            </a:fld>
            <a:endParaRPr lang="it-IT"/>
          </a:p>
        </p:txBody>
      </p:sp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838" y="323850"/>
            <a:ext cx="7064375" cy="6254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C6101-8D80-4182-8891-FBF213F6955F}" type="slidenum">
              <a:rPr lang="it-IT"/>
              <a:pPr/>
              <a:t>78</a:t>
            </a:fld>
            <a:endParaRPr lang="it-IT"/>
          </a:p>
        </p:txBody>
      </p:sp>
      <p:pic>
        <p:nvPicPr>
          <p:cNvPr id="3655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150" y="1806575"/>
            <a:ext cx="8959850" cy="3556000"/>
          </a:xfrm>
          <a:prstGeom prst="rect">
            <a:avLst/>
          </a:prstGeom>
          <a:noFill/>
        </p:spPr>
      </p:pic>
      <p:sp>
        <p:nvSpPr>
          <p:cNvPr id="365573" name="Text Box 5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945AD-54EA-4002-BC02-03A002EDFEE8}" type="slidenum">
              <a:rPr lang="it-IT"/>
              <a:pPr/>
              <a:t>79</a:t>
            </a:fld>
            <a:endParaRPr lang="it-IT"/>
          </a:p>
        </p:txBody>
      </p:sp>
      <p:pic>
        <p:nvPicPr>
          <p:cNvPr id="3665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9238" y="1577975"/>
            <a:ext cx="8894762" cy="2690813"/>
          </a:xfrm>
          <a:prstGeom prst="rect">
            <a:avLst/>
          </a:prstGeom>
          <a:noFill/>
        </p:spPr>
      </p:pic>
      <p:pic>
        <p:nvPicPr>
          <p:cNvPr id="36659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0350" y="4324350"/>
            <a:ext cx="8353425" cy="231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6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D0F0E-71F7-41B9-82CB-027172254F50}" type="slidenum">
              <a:rPr lang="it-IT"/>
              <a:pPr/>
              <a:t>8</a:t>
            </a:fld>
            <a:endParaRPr lang="it-IT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Indicatori dell’agire con competenza: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989138"/>
            <a:ext cx="7661275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Risorse (conoscenze, capacità di base, atteggiamenti, …, dell’allievo) (</a:t>
            </a:r>
            <a:r>
              <a:rPr lang="it-IT" sz="2800" b="1"/>
              <a:t>R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interpretazione (come l’allievo “legge” le situazioni) (</a:t>
            </a:r>
            <a:r>
              <a:rPr lang="it-IT" sz="2800" b="1"/>
              <a:t>I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azione (come l’allievo agisce in risposta ad un problema) (</a:t>
            </a:r>
            <a:r>
              <a:rPr lang="it-IT" sz="2800" b="1"/>
              <a:t>Z</a:t>
            </a:r>
            <a:r>
              <a:rPr lang="it-IT" sz="2800"/>
              <a:t>)</a:t>
            </a:r>
          </a:p>
          <a:p>
            <a:pPr>
              <a:lnSpc>
                <a:spcPct val="80000"/>
              </a:lnSpc>
            </a:pPr>
            <a:r>
              <a:rPr lang="it-IT" sz="2800"/>
              <a:t>Strutture di autoregolazione (come l’allievo apprende dall'esperienza e cambia le proprie strategie in funzione delle sollecitazioni provenienti dal contesto) (</a:t>
            </a:r>
            <a:r>
              <a:rPr lang="it-IT" sz="2800" b="1"/>
              <a:t>A</a:t>
            </a:r>
            <a:r>
              <a:rPr lang="it-IT" sz="2800"/>
              <a:t>)</a:t>
            </a:r>
          </a:p>
        </p:txBody>
      </p:sp>
      <p:grpSp>
        <p:nvGrpSpPr>
          <p:cNvPr id="254980" name="Group 4"/>
          <p:cNvGrpSpPr>
            <a:grpSpLocks/>
          </p:cNvGrpSpPr>
          <p:nvPr/>
        </p:nvGrpSpPr>
        <p:grpSpPr bwMode="auto">
          <a:xfrm>
            <a:off x="7667625" y="2636838"/>
            <a:ext cx="879475" cy="3168650"/>
            <a:chOff x="4830" y="1661"/>
            <a:chExt cx="554" cy="1996"/>
          </a:xfrm>
        </p:grpSpPr>
        <p:grpSp>
          <p:nvGrpSpPr>
            <p:cNvPr id="254981" name="Group 5"/>
            <p:cNvGrpSpPr>
              <a:grpSpLocks/>
            </p:cNvGrpSpPr>
            <p:nvPr/>
          </p:nvGrpSpPr>
          <p:grpSpPr bwMode="auto">
            <a:xfrm>
              <a:off x="4830" y="1661"/>
              <a:ext cx="227" cy="1996"/>
              <a:chOff x="4830" y="1661"/>
              <a:chExt cx="227" cy="1996"/>
            </a:xfrm>
          </p:grpSpPr>
          <p:sp>
            <p:nvSpPr>
              <p:cNvPr id="254982" name="Line 6"/>
              <p:cNvSpPr>
                <a:spLocks noChangeShapeType="1"/>
              </p:cNvSpPr>
              <p:nvPr/>
            </p:nvSpPr>
            <p:spPr bwMode="auto">
              <a:xfrm>
                <a:off x="4830" y="1661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4983" name="Line 7"/>
              <p:cNvSpPr>
                <a:spLocks noChangeShapeType="1"/>
              </p:cNvSpPr>
              <p:nvPr/>
            </p:nvSpPr>
            <p:spPr bwMode="auto">
              <a:xfrm>
                <a:off x="4830" y="3657"/>
                <a:ext cx="227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254984" name="Line 8"/>
              <p:cNvSpPr>
                <a:spLocks noChangeShapeType="1"/>
              </p:cNvSpPr>
              <p:nvPr/>
            </p:nvSpPr>
            <p:spPr bwMode="auto">
              <a:xfrm>
                <a:off x="5057" y="1661"/>
                <a:ext cx="0" cy="199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254985" name="Text Box 9"/>
            <p:cNvSpPr txBox="1">
              <a:spLocks noChangeArrowheads="1"/>
            </p:cNvSpPr>
            <p:nvPr/>
          </p:nvSpPr>
          <p:spPr bwMode="auto">
            <a:xfrm rot="5400000">
              <a:off x="4268" y="2495"/>
              <a:ext cx="190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800"/>
                <a:t>MOBILITAZIONE</a:t>
              </a:r>
            </a:p>
          </p:txBody>
        </p:sp>
      </p:grpSp>
      <p:sp>
        <p:nvSpPr>
          <p:cNvPr id="254986" name="Text Box 10"/>
          <p:cNvSpPr txBox="1">
            <a:spLocks noChangeArrowheads="1"/>
          </p:cNvSpPr>
          <p:nvPr/>
        </p:nvSpPr>
        <p:spPr bwMode="auto">
          <a:xfrm>
            <a:off x="611188" y="6089650"/>
            <a:ext cx="7561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Trinchero R. (2006), </a:t>
            </a:r>
            <a:r>
              <a:rPr lang="it-IT" i="1"/>
              <a:t>Valutare l’apprendimento nell’e-learning. Dalle abilità alle competenze</a:t>
            </a:r>
            <a:r>
              <a:rPr lang="it-IT"/>
              <a:t>, Trento, Erickson, pp. 195-229.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4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54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54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6B92F-BF3E-4C46-84F6-25EDB95BFDCD}" type="slidenum">
              <a:rPr lang="it-IT"/>
              <a:pPr/>
              <a:t>80</a:t>
            </a:fld>
            <a:endParaRPr lang="it-IT"/>
          </a:p>
        </p:txBody>
      </p:sp>
      <p:pic>
        <p:nvPicPr>
          <p:cNvPr id="3645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063" y="1793875"/>
            <a:ext cx="9078912" cy="1995488"/>
          </a:xfrm>
          <a:prstGeom prst="rect">
            <a:avLst/>
          </a:prstGeom>
          <a:noFill/>
        </p:spPr>
      </p:pic>
      <p:pic>
        <p:nvPicPr>
          <p:cNvPr id="3645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" y="4087813"/>
            <a:ext cx="8364538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4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FAD96-E495-46E9-820F-54482AD5A1A3}" type="slidenum">
              <a:rPr lang="it-IT"/>
              <a:pPr/>
              <a:t>81</a:t>
            </a:fld>
            <a:endParaRPr lang="it-IT"/>
          </a:p>
        </p:txBody>
      </p:sp>
      <p:pic>
        <p:nvPicPr>
          <p:cNvPr id="3676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688" y="1687513"/>
            <a:ext cx="9267825" cy="2076450"/>
          </a:xfrm>
          <a:prstGeom prst="rect">
            <a:avLst/>
          </a:prstGeom>
          <a:noFill/>
        </p:spPr>
      </p:pic>
      <p:pic>
        <p:nvPicPr>
          <p:cNvPr id="36762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075" y="3887788"/>
            <a:ext cx="7964488" cy="248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F86883-0BC9-4D5B-B36D-8552D581DB49}" type="slidenum">
              <a:rPr lang="it-IT"/>
              <a:pPr/>
              <a:t>82</a:t>
            </a:fld>
            <a:endParaRPr lang="it-IT"/>
          </a:p>
        </p:txBody>
      </p:sp>
      <p:pic>
        <p:nvPicPr>
          <p:cNvPr id="3696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0" y="376238"/>
            <a:ext cx="6991350" cy="6303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8F94-8E7A-493D-9EA6-84A8BD944D0F}" type="slidenum">
              <a:rPr lang="it-IT"/>
              <a:pPr/>
              <a:t>83</a:t>
            </a:fld>
            <a:endParaRPr lang="it-IT"/>
          </a:p>
        </p:txBody>
      </p:sp>
      <p:pic>
        <p:nvPicPr>
          <p:cNvPr id="3706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050" y="733425"/>
            <a:ext cx="7893050" cy="561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25C05-DF50-40B3-AD1F-8E2802B19EC2}" type="slidenum">
              <a:rPr lang="it-IT"/>
              <a:pPr/>
              <a:t>84</a:t>
            </a:fld>
            <a:endParaRPr lang="it-IT"/>
          </a:p>
        </p:txBody>
      </p:sp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pic>
        <p:nvPicPr>
          <p:cNvPr id="433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1776413"/>
            <a:ext cx="8266112" cy="3524250"/>
          </a:xfrm>
          <a:prstGeom prst="rect">
            <a:avLst/>
          </a:prstGeom>
          <a:noFill/>
        </p:spPr>
      </p:pic>
      <p:sp>
        <p:nvSpPr>
          <p:cNvPr id="433156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4C04-CD2A-462C-BDD1-D54166C4B023}" type="slidenum">
              <a:rPr lang="it-IT"/>
              <a:pPr/>
              <a:t>85</a:t>
            </a:fld>
            <a:endParaRPr lang="it-IT"/>
          </a:p>
        </p:txBody>
      </p:sp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scientifico-tecnologico</a:t>
            </a: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1781175"/>
            <a:ext cx="8170863" cy="3295650"/>
          </a:xfrm>
          <a:prstGeom prst="rect">
            <a:avLst/>
          </a:prstGeom>
          <a:noFill/>
        </p:spPr>
      </p:pic>
      <p:sp>
        <p:nvSpPr>
          <p:cNvPr id="434180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131F0-C833-48B9-9811-3A768AC2DD06}" type="slidenum">
              <a:rPr lang="it-IT"/>
              <a:pPr/>
              <a:t>86</a:t>
            </a:fld>
            <a:endParaRPr lang="it-IT"/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</a:t>
            </a:r>
          </a:p>
        </p:txBody>
      </p:sp>
      <p:sp>
        <p:nvSpPr>
          <p:cNvPr id="432131" name="Text Box 3"/>
          <p:cNvSpPr txBox="1">
            <a:spLocks noChangeArrowheads="1"/>
          </p:cNvSpPr>
          <p:nvPr/>
        </p:nvSpPr>
        <p:spPr bwMode="auto">
          <a:xfrm>
            <a:off x="3071813" y="2974975"/>
            <a:ext cx="26193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4000"/>
              <a:t>…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A2561-1423-45AE-B613-01D2E70C027A}" type="slidenum">
              <a:rPr lang="it-IT"/>
              <a:pPr/>
              <a:t>87</a:t>
            </a:fld>
            <a:endParaRPr lang="it-IT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storico-sociale: competenze</a:t>
            </a:r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8475" y="1776413"/>
            <a:ext cx="8289925" cy="4648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2800"/>
              <a:t>Comprendere il cambiamento e la diversità dei tempi storici in una dimensione diacronica attraverso il confronto fra epoche e in una dimensione sincronica attraverso il confronto fra aree geografiche e culturali.</a:t>
            </a:r>
          </a:p>
          <a:p>
            <a:pPr>
              <a:lnSpc>
                <a:spcPct val="80000"/>
              </a:lnSpc>
            </a:pPr>
            <a:r>
              <a:rPr lang="it-IT" sz="2800"/>
              <a:t>Collocare l’esperienza personale in un sistema di regole fondato sul reciproco riconoscimento dei diritti garantiti dalla Costituzione, a tutela della persona, della collettività e dell’ambiente</a:t>
            </a:r>
          </a:p>
          <a:p>
            <a:pPr>
              <a:lnSpc>
                <a:spcPct val="80000"/>
              </a:lnSpc>
            </a:pPr>
            <a:r>
              <a:rPr lang="it-IT" sz="2800"/>
              <a:t>Riconoscere le caratteristiche essenziali del sistema socio economico per orientarsi nel tessuto produttivo del proprio territorio.</a:t>
            </a: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0" y="6491288"/>
            <a:ext cx="8607425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/>
              <a:t>DM 139/07: www.pubblica.istruzione.it/news/2007/allegati/obbligo_istruzione07.pdf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F319-9FCC-47CD-B82E-62E4E332635D}" type="slidenum">
              <a:rPr lang="it-IT"/>
              <a:pPr/>
              <a:t>88</a:t>
            </a:fld>
            <a:endParaRPr lang="it-IT"/>
          </a:p>
        </p:txBody>
      </p:sp>
      <p:pic>
        <p:nvPicPr>
          <p:cNvPr id="3051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75" y="692150"/>
            <a:ext cx="8393113" cy="3860800"/>
          </a:xfrm>
          <a:prstGeom prst="rect">
            <a:avLst/>
          </a:prstGeom>
          <a:noFill/>
        </p:spPr>
      </p:pic>
      <p:pic>
        <p:nvPicPr>
          <p:cNvPr id="30515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1950" y="4600575"/>
            <a:ext cx="7789863" cy="213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0DE39-FB34-49CD-A855-A8F65244E762}" type="slidenum">
              <a:rPr lang="it-IT"/>
              <a:pPr/>
              <a:t>89</a:t>
            </a:fld>
            <a:endParaRPr lang="it-IT"/>
          </a:p>
        </p:txBody>
      </p:sp>
      <p:pic>
        <p:nvPicPr>
          <p:cNvPr id="286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1863" y="169863"/>
            <a:ext cx="5476875" cy="1333500"/>
          </a:xfrm>
          <a:prstGeom prst="rect">
            <a:avLst/>
          </a:prstGeom>
          <a:noFill/>
        </p:spPr>
      </p:pic>
      <p:pic>
        <p:nvPicPr>
          <p:cNvPr id="2867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8" y="1666875"/>
            <a:ext cx="2824162" cy="3781425"/>
          </a:xfrm>
          <a:prstGeom prst="rect">
            <a:avLst/>
          </a:prstGeom>
          <a:noFill/>
        </p:spPr>
      </p:pic>
      <p:pic>
        <p:nvPicPr>
          <p:cNvPr id="28672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42025" y="1658938"/>
            <a:ext cx="2657475" cy="4086225"/>
          </a:xfrm>
          <a:prstGeom prst="rect">
            <a:avLst/>
          </a:prstGeom>
          <a:noFill/>
        </p:spPr>
      </p:pic>
      <p:pic>
        <p:nvPicPr>
          <p:cNvPr id="2867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65488" y="1682750"/>
            <a:ext cx="266700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FA8F5-F702-4BA2-9818-8812069EAFBC}" type="slidenum">
              <a:rPr lang="it-IT"/>
              <a:pPr/>
              <a:t>9</a:t>
            </a:fld>
            <a:endParaRPr lang="it-IT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le competenze con il modello R-I-Z-A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661275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it-IT"/>
              <a:t>Rilevare le risorse dell’allievo e la loro mobilitazione “in situazione”, attraverso:</a:t>
            </a:r>
          </a:p>
          <a:p>
            <a:pPr lvl="1">
              <a:lnSpc>
                <a:spcPct val="90000"/>
              </a:lnSpc>
            </a:pPr>
            <a:r>
              <a:rPr lang="it-IT" i="1"/>
              <a:t>Authentic assessment</a:t>
            </a:r>
            <a:r>
              <a:rPr lang="it-IT"/>
              <a:t> </a:t>
            </a:r>
            <a:r>
              <a:rPr lang="it-IT">
                <a:cs typeface="Arial" charset="0"/>
              </a:rPr>
              <a:t>→ mettere l’allievo in situazioni tratte dal mondo reale</a:t>
            </a:r>
          </a:p>
          <a:p>
            <a:pPr lvl="1">
              <a:lnSpc>
                <a:spcPct val="90000"/>
              </a:lnSpc>
            </a:pPr>
            <a:r>
              <a:rPr lang="it-IT"/>
              <a:t>Item “competence-based”</a:t>
            </a:r>
          </a:p>
          <a:p>
            <a:pPr lvl="2">
              <a:lnSpc>
                <a:spcPct val="90000"/>
              </a:lnSpc>
            </a:pPr>
            <a:r>
              <a:rPr lang="it-IT"/>
              <a:t>Non richiedono la semplice applicazione meccanica di procedure risolutive</a:t>
            </a:r>
          </a:p>
          <a:p>
            <a:pPr lvl="2">
              <a:lnSpc>
                <a:spcPct val="90000"/>
              </a:lnSpc>
            </a:pPr>
            <a:r>
              <a:rPr lang="it-IT"/>
              <a:t>Esempio: indagini Ocse-Pisa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56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6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6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56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2D32F-73E4-44F9-A5A9-3953683F1870}" type="slidenum">
              <a:rPr lang="it-IT"/>
              <a:pPr/>
              <a:t>90</a:t>
            </a:fld>
            <a:endParaRPr lang="it-IT"/>
          </a:p>
        </p:txBody>
      </p:sp>
      <p:pic>
        <p:nvPicPr>
          <p:cNvPr id="28877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2563" y="1908175"/>
            <a:ext cx="8961437" cy="1446213"/>
          </a:xfrm>
          <a:prstGeom prst="rect">
            <a:avLst/>
          </a:prstGeom>
          <a:noFill/>
        </p:spPr>
      </p:pic>
      <p:sp>
        <p:nvSpPr>
          <p:cNvPr id="288774" name="Text Box 6"/>
          <p:cNvSpPr txBox="1">
            <a:spLocks noChangeArrowheads="1"/>
          </p:cNvSpPr>
          <p:nvPr/>
        </p:nvSpPr>
        <p:spPr bwMode="auto">
          <a:xfrm>
            <a:off x="0" y="6553200"/>
            <a:ext cx="8716963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/>
              <a:t>Compendio Prove Pisa per Insegnanti: http://www.invalsi.it/download/pdf/Compendio-definitivo-22-10-08.pdf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89EE3-8D5D-42AE-8CD3-2F7D0F7D5B94}" type="slidenum">
              <a:rPr lang="it-IT"/>
              <a:pPr/>
              <a:t>91</a:t>
            </a:fld>
            <a:endParaRPr lang="it-IT"/>
          </a:p>
        </p:txBody>
      </p:sp>
      <p:pic>
        <p:nvPicPr>
          <p:cNvPr id="28979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213" y="646113"/>
            <a:ext cx="8483600" cy="586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A7098-DE6E-450F-A7EC-BD326DBB23CF}" type="slidenum">
              <a:rPr lang="it-IT"/>
              <a:pPr/>
              <a:t>92</a:t>
            </a:fld>
            <a:endParaRPr lang="it-IT"/>
          </a:p>
        </p:txBody>
      </p:sp>
      <p:grpSp>
        <p:nvGrpSpPr>
          <p:cNvPr id="287750" name="Group 6"/>
          <p:cNvGrpSpPr>
            <a:grpSpLocks/>
          </p:cNvGrpSpPr>
          <p:nvPr/>
        </p:nvGrpSpPr>
        <p:grpSpPr bwMode="auto">
          <a:xfrm>
            <a:off x="488950" y="1795463"/>
            <a:ext cx="7988300" cy="3749675"/>
            <a:chOff x="876" y="1122"/>
            <a:chExt cx="3492" cy="1399"/>
          </a:xfrm>
        </p:grpSpPr>
        <p:pic>
          <p:nvPicPr>
            <p:cNvPr id="28774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6" y="1122"/>
              <a:ext cx="3492" cy="768"/>
            </a:xfrm>
            <a:prstGeom prst="rect">
              <a:avLst/>
            </a:prstGeom>
            <a:noFill/>
          </p:spPr>
        </p:pic>
        <p:pic>
          <p:nvPicPr>
            <p:cNvPr id="287749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92" y="1849"/>
              <a:ext cx="3072" cy="6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846624-8CF5-4BB5-BA9D-8C383AF93FE5}" type="slidenum">
              <a:rPr lang="it-IT"/>
              <a:pPr/>
              <a:t>93</a:t>
            </a:fld>
            <a:endParaRPr lang="it-IT"/>
          </a:p>
        </p:txBody>
      </p:sp>
      <p:pic>
        <p:nvPicPr>
          <p:cNvPr id="37274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" y="1770063"/>
            <a:ext cx="8631238" cy="2281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30C07-85F9-4F30-9F06-EC6F55981781}" type="slidenum">
              <a:rPr lang="it-IT"/>
              <a:pPr/>
              <a:t>94</a:t>
            </a:fld>
            <a:endParaRPr lang="it-IT"/>
          </a:p>
        </p:txBody>
      </p:sp>
      <p:pic>
        <p:nvPicPr>
          <p:cNvPr id="37376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7675" y="898525"/>
            <a:ext cx="7634288" cy="5959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E7E7B-7C24-444D-8795-BC7C8C20A228}" type="slidenum">
              <a:rPr lang="it-IT"/>
              <a:pPr/>
              <a:t>95</a:t>
            </a:fld>
            <a:endParaRPr lang="it-IT"/>
          </a:p>
        </p:txBody>
      </p:sp>
      <p:pic>
        <p:nvPicPr>
          <p:cNvPr id="3747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113" y="1757363"/>
            <a:ext cx="8524875" cy="2865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C8C065-432F-4320-A4F0-02043F90721A}" type="slidenum">
              <a:rPr lang="it-IT"/>
              <a:pPr/>
              <a:t>96</a:t>
            </a:fld>
            <a:endParaRPr lang="it-IT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158037" cy="949325"/>
          </a:xfrm>
        </p:spPr>
        <p:txBody>
          <a:bodyPr/>
          <a:lstStyle/>
          <a:p>
            <a:r>
              <a:rPr lang="it-IT"/>
              <a:t>Asse storico-sociale</a:t>
            </a:r>
          </a:p>
        </p:txBody>
      </p:sp>
      <p:pic>
        <p:nvPicPr>
          <p:cNvPr id="4352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3863" y="1260475"/>
            <a:ext cx="8189912" cy="5000625"/>
          </a:xfrm>
          <a:prstGeom prst="rect">
            <a:avLst/>
          </a:prstGeom>
          <a:noFill/>
        </p:spPr>
      </p:pic>
      <p:sp>
        <p:nvSpPr>
          <p:cNvPr id="435204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A9AA5-B28A-4A3B-9A51-33CF40899736}" type="slidenum">
              <a:rPr lang="it-IT"/>
              <a:pPr/>
              <a:t>97</a:t>
            </a:fld>
            <a:endParaRPr lang="it-IT"/>
          </a:p>
        </p:txBody>
      </p:sp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Asse storico-sociale</a:t>
            </a:r>
          </a:p>
        </p:txBody>
      </p:sp>
      <p:pic>
        <p:nvPicPr>
          <p:cNvPr id="436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3" y="1820863"/>
            <a:ext cx="8151812" cy="3552825"/>
          </a:xfrm>
          <a:prstGeom prst="rect">
            <a:avLst/>
          </a:prstGeom>
          <a:noFill/>
        </p:spPr>
      </p:pic>
      <p:sp>
        <p:nvSpPr>
          <p:cNvPr id="436228" name="Text Box 4"/>
          <p:cNvSpPr txBox="1">
            <a:spLocks noChangeArrowheads="1"/>
          </p:cNvSpPr>
          <p:nvPr/>
        </p:nvSpPr>
        <p:spPr bwMode="auto">
          <a:xfrm>
            <a:off x="0" y="6216650"/>
            <a:ext cx="8951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600"/>
              <a:t>USP Treviso (2009), </a:t>
            </a:r>
            <a:r>
              <a:rPr lang="it-IT" sz="1600" i="1"/>
              <a:t>Competenze assi culturali. Raccolta delle rubriche di competenza, http://www.isisvittorioveneto.it/riforma/competenze%20assi%20culturali.pdf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CFF6A-4C76-4AB8-BA37-131B3A9C8350}" type="slidenum">
              <a:rPr lang="it-IT"/>
              <a:pPr/>
              <a:t>98</a:t>
            </a:fld>
            <a:endParaRPr lang="it-IT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Valutare competenze: cosa abbiamo imparato?</a:t>
            </a: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Cosa si valuta? </a:t>
            </a:r>
          </a:p>
          <a:p>
            <a:r>
              <a:rPr lang="it-IT"/>
              <a:t>Perché si valuta?</a:t>
            </a:r>
          </a:p>
          <a:p>
            <a:r>
              <a:rPr lang="it-IT"/>
              <a:t>Quando si valuta?</a:t>
            </a:r>
          </a:p>
          <a:p>
            <a:r>
              <a:rPr lang="it-IT"/>
              <a:t>Come si valuta?</a:t>
            </a:r>
          </a:p>
          <a:p>
            <a:r>
              <a:rPr lang="it-IT"/>
              <a:t>Chi valuta?</a:t>
            </a:r>
          </a:p>
          <a:p>
            <a:endParaRPr lang="it-IT"/>
          </a:p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1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41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1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1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1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E3E3B-825A-48F0-8BE3-133475D8347B}" type="slidenum">
              <a:rPr lang="it-IT"/>
              <a:pPr/>
              <a:t>99</a:t>
            </a:fld>
            <a:endParaRPr lang="it-IT"/>
          </a:p>
        </p:txBody>
      </p:sp>
      <p:sp>
        <p:nvSpPr>
          <p:cNvPr id="30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931863" y="96838"/>
            <a:ext cx="7456487" cy="1412875"/>
          </a:xfrm>
        </p:spPr>
        <p:txBody>
          <a:bodyPr/>
          <a:lstStyle/>
          <a:p>
            <a:r>
              <a:rPr lang="it-IT"/>
              <a:t>Fine</a:t>
            </a: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1476375" y="2492375"/>
            <a:ext cx="554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3600"/>
              <a:t>roberto.trinchero@unito.it</a:t>
            </a: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684213" y="3789363"/>
            <a:ext cx="7416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/>
              <a:t>Questa presentazione è disponibile sul sito del corso</a:t>
            </a:r>
            <a:endParaRPr lang="it-IT"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se">
  <a:themeElements>
    <a:clrScheme name="Asse 8">
      <a:dk1>
        <a:srgbClr val="292929"/>
      </a:dk1>
      <a:lt1>
        <a:srgbClr val="FFFFFF"/>
      </a:lt1>
      <a:dk2>
        <a:srgbClr val="000000"/>
      </a:dk2>
      <a:lt2>
        <a:srgbClr val="808080"/>
      </a:lt2>
      <a:accent1>
        <a:srgbClr val="CC9900"/>
      </a:accent1>
      <a:accent2>
        <a:srgbClr val="CCCC99"/>
      </a:accent2>
      <a:accent3>
        <a:srgbClr val="FFFFFF"/>
      </a:accent3>
      <a:accent4>
        <a:srgbClr val="212121"/>
      </a:accent4>
      <a:accent5>
        <a:srgbClr val="E2CAAA"/>
      </a:accent5>
      <a:accent6>
        <a:srgbClr val="B9B98A"/>
      </a:accent6>
      <a:hlink>
        <a:srgbClr val="999933"/>
      </a:hlink>
      <a:folHlink>
        <a:srgbClr val="B2B2B2"/>
      </a:folHlink>
    </a:clrScheme>
    <a:fontScheme name="Ass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sse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sse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sse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8416</TotalTime>
  <Words>2640</Words>
  <Application>Microsoft Office PowerPoint</Application>
  <PresentationFormat>Presentazione su schermo (4:3)</PresentationFormat>
  <Paragraphs>460</Paragraphs>
  <Slides>99</Slides>
  <Notes>99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99</vt:i4>
      </vt:variant>
    </vt:vector>
  </HeadingPairs>
  <TitlesOfParts>
    <vt:vector size="104" baseType="lpstr">
      <vt:lpstr>Arial</vt:lpstr>
      <vt:lpstr>Times New Roman</vt:lpstr>
      <vt:lpstr>Wingdings</vt:lpstr>
      <vt:lpstr>Verdana</vt:lpstr>
      <vt:lpstr>Asse</vt:lpstr>
      <vt:lpstr>Valutare e certificare competenze</vt:lpstr>
      <vt:lpstr>Valutare competenze?</vt:lpstr>
      <vt:lpstr>Valutare significa:</vt:lpstr>
      <vt:lpstr>Formare per competenze, valutare competenze</vt:lpstr>
      <vt:lpstr>Situazione attesa: l’“agire con competenza”</vt:lpstr>
      <vt:lpstr>Cos’è una competenza?</vt:lpstr>
      <vt:lpstr>Corollari</vt:lpstr>
      <vt:lpstr>Indicatori dell’agire con competenza:</vt:lpstr>
      <vt:lpstr>Valutare le competenze con il modello R-I-Z-A</vt:lpstr>
      <vt:lpstr>Esempio: Problema del carpentiere</vt:lpstr>
      <vt:lpstr>Problema del carpentiere</vt:lpstr>
      <vt:lpstr>Allievi “abili” e allievi “competenti” → Profili di competenza</vt:lpstr>
      <vt:lpstr>Inferire la competenza dalla prestazione</vt:lpstr>
      <vt:lpstr>Rilevazione e valutazione.  Tre dimensioni</vt:lpstr>
      <vt:lpstr>Dimensione intersoggettiva</vt:lpstr>
      <vt:lpstr>Dimensione oggettiva</vt:lpstr>
      <vt:lpstr>Dimensione soggettiva</vt:lpstr>
      <vt:lpstr>Dalla valutazione alla certificazione</vt:lpstr>
      <vt:lpstr>Certificare la competenza</vt:lpstr>
      <vt:lpstr>Certificare la competenza</vt:lpstr>
      <vt:lpstr>Concetti chiave</vt:lpstr>
      <vt:lpstr>Conoscenze, abilità, competenze</vt:lpstr>
      <vt:lpstr>I livelli EQF 1-4</vt:lpstr>
      <vt:lpstr>I livelli EQF 5-8</vt:lpstr>
      <vt:lpstr>Diapositiva 25</vt:lpstr>
      <vt:lpstr>Esempio di rubrica valutativa basata sui livelli EQF</vt:lpstr>
      <vt:lpstr>Esempio di rubrica valutativa basata sui livelli EQF</vt:lpstr>
      <vt:lpstr>I gradi: basilare, adeguato, eccellente</vt:lpstr>
      <vt:lpstr>Indicatori dell’agire con competenza e definizione di livelli/gradi</vt:lpstr>
      <vt:lpstr>Diapositiva 30</vt:lpstr>
      <vt:lpstr>Esempio di procedura di costruzione di una rubrica</vt:lpstr>
      <vt:lpstr>Problemi aperti. Come declinare le dicotomie:</vt:lpstr>
      <vt:lpstr>In pratica?</vt:lpstr>
      <vt:lpstr>Valutare competenze sui 4 assi culturali</vt:lpstr>
      <vt:lpstr>Strategia</vt:lpstr>
      <vt:lpstr>Asse dei linguaggi</vt:lpstr>
      <vt:lpstr>Asse dei linguaggi: competenze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Asse dei linguaggi</vt:lpstr>
      <vt:lpstr>Asse dei linguaggi</vt:lpstr>
      <vt:lpstr>Asse dei linguaggi</vt:lpstr>
      <vt:lpstr>Asse dei linguaggi</vt:lpstr>
      <vt:lpstr>Asse matematico</vt:lpstr>
      <vt:lpstr>Asse matematico: competenze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Asse matematico</vt:lpstr>
      <vt:lpstr>Asse matematico</vt:lpstr>
      <vt:lpstr>Asse scientifico-tecnologico</vt:lpstr>
      <vt:lpstr>Asse scientifico-tecnologico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Asse scientifico-tecnologico</vt:lpstr>
      <vt:lpstr>Asse scientifico-tecnologico</vt:lpstr>
      <vt:lpstr>Asse storico-sociale</vt:lpstr>
      <vt:lpstr>Asse storico-sociale: competenze</vt:lpstr>
      <vt:lpstr>Diapositiva 88</vt:lpstr>
      <vt:lpstr>Diapositiva 89</vt:lpstr>
      <vt:lpstr>Diapositiva 90</vt:lpstr>
      <vt:lpstr>Diapositiva 91</vt:lpstr>
      <vt:lpstr>Diapositiva 92</vt:lpstr>
      <vt:lpstr>Diapositiva 93</vt:lpstr>
      <vt:lpstr>Diapositiva 94</vt:lpstr>
      <vt:lpstr>Diapositiva 95</vt:lpstr>
      <vt:lpstr>Asse storico-sociale</vt:lpstr>
      <vt:lpstr>Asse storico-sociale</vt:lpstr>
      <vt:lpstr>Valutare competenze: cosa abbiamo imparato?</vt:lpstr>
      <vt:lpstr>Fine</vt:lpstr>
    </vt:vector>
  </TitlesOfParts>
  <Company>DISEF - Università Torino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Roberto Trinchero</dc:creator>
  <cp:lastModifiedBy>.</cp:lastModifiedBy>
  <cp:revision>842</cp:revision>
  <dcterms:created xsi:type="dcterms:W3CDTF">2005-10-07T05:41:47Z</dcterms:created>
  <dcterms:modified xsi:type="dcterms:W3CDTF">2014-04-10T12:14:44Z</dcterms:modified>
</cp:coreProperties>
</file>